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handoutMasterIdLst>
    <p:handoutMasterId r:id="rId14"/>
  </p:handoutMasterIdLst>
  <p:sldIdLst>
    <p:sldId id="256" r:id="rId2"/>
    <p:sldId id="270" r:id="rId3"/>
    <p:sldId id="271" r:id="rId4"/>
    <p:sldId id="258" r:id="rId5"/>
    <p:sldId id="300" r:id="rId6"/>
    <p:sldId id="303" r:id="rId7"/>
    <p:sldId id="298" r:id="rId8"/>
    <p:sldId id="261" r:id="rId9"/>
    <p:sldId id="266" r:id="rId10"/>
    <p:sldId id="304" r:id="rId11"/>
    <p:sldId id="306" r:id="rId12"/>
  </p:sldIdLst>
  <p:sldSz cx="9144000" cy="6858000" type="screen4x3"/>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320F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727" autoAdjust="0"/>
  </p:normalViewPr>
  <p:slideViewPr>
    <p:cSldViewPr>
      <p:cViewPr varScale="1">
        <p:scale>
          <a:sx n="83" d="100"/>
          <a:sy n="83" d="100"/>
        </p:scale>
        <p:origin x="2424"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BDD55166-98FC-4239-8ED8-5D25B90AF239}" type="datetimeFigureOut">
              <a:rPr lang="de-DE" smtClean="0"/>
              <a:t>08.11.2021</a:t>
            </a:fld>
            <a:endParaRPr lang="de-DE"/>
          </a:p>
        </p:txBody>
      </p:sp>
      <p:sp>
        <p:nvSpPr>
          <p:cNvPr id="4" name="Fußzeilenplatzhalt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A13F3819-B9A1-4B6E-951B-C920BFF124A8}" type="slidenum">
              <a:rPr lang="de-DE" smtClean="0"/>
              <a:t>‹Nr.›</a:t>
            </a:fld>
            <a:endParaRPr lang="de-DE"/>
          </a:p>
        </p:txBody>
      </p:sp>
    </p:spTree>
    <p:extLst>
      <p:ext uri="{BB962C8B-B14F-4D97-AF65-F5344CB8AC3E}">
        <p14:creationId xmlns:p14="http://schemas.microsoft.com/office/powerpoint/2010/main" val="38335236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2039547F-CC6E-4EA6-A946-71F78C24B25D}" type="datetimeFigureOut">
              <a:rPr lang="de-DE" smtClean="0"/>
              <a:t>08.11.2021</a:t>
            </a:fld>
            <a:endParaRPr lang="de-DE"/>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31545B16-3539-4217-913A-2304E9B1851B}" type="slidenum">
              <a:rPr lang="de-DE" smtClean="0"/>
              <a:t>‹Nr.›</a:t>
            </a:fld>
            <a:endParaRPr lang="de-DE"/>
          </a:p>
        </p:txBody>
      </p:sp>
    </p:spTree>
    <p:extLst>
      <p:ext uri="{BB962C8B-B14F-4D97-AF65-F5344CB8AC3E}">
        <p14:creationId xmlns:p14="http://schemas.microsoft.com/office/powerpoint/2010/main" val="2621568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1545B16-3539-4217-913A-2304E9B1851B}" type="slidenum">
              <a:rPr lang="de-DE" smtClean="0"/>
              <a:t>1</a:t>
            </a:fld>
            <a:endParaRPr lang="de-DE"/>
          </a:p>
        </p:txBody>
      </p:sp>
    </p:spTree>
    <p:extLst>
      <p:ext uri="{BB962C8B-B14F-4D97-AF65-F5344CB8AC3E}">
        <p14:creationId xmlns:p14="http://schemas.microsoft.com/office/powerpoint/2010/main" val="26042577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Jeannette ergänzt</a:t>
            </a:r>
            <a:r>
              <a:rPr lang="de-CH" baseline="0" dirty="0"/>
              <a:t> ab diesem unseren Vorstand</a:t>
            </a:r>
          </a:p>
          <a:p>
            <a:endParaRPr lang="de-CH" baseline="0" dirty="0"/>
          </a:p>
          <a:p>
            <a:r>
              <a:rPr lang="de-CH" baseline="0" dirty="0"/>
              <a:t>Jeannette </a:t>
            </a:r>
            <a:r>
              <a:rPr lang="de-CH" baseline="0" dirty="0" err="1"/>
              <a:t>Gautschi</a:t>
            </a:r>
            <a:r>
              <a:rPr lang="de-CH" baseline="0" dirty="0"/>
              <a:t> kenne ich aufgrund unseres gemeinsamen Arbeitgebers</a:t>
            </a:r>
          </a:p>
          <a:p>
            <a:pPr marL="171450" indent="-171450">
              <a:buFontTx/>
              <a:buChar char="-"/>
            </a:pPr>
            <a:r>
              <a:rPr lang="de-CH" baseline="0" dirty="0"/>
              <a:t>PICTs ist ihr Steckenpferd</a:t>
            </a:r>
          </a:p>
          <a:p>
            <a:pPr marL="171450" indent="-171450">
              <a:buFontTx/>
              <a:buChar char="-"/>
            </a:pPr>
            <a:r>
              <a:rPr lang="de-CH" baseline="0" dirty="0"/>
              <a:t>Schulentwicklung begeistert sie und Jeannette schaut gerne über den Tellerrand</a:t>
            </a:r>
            <a:endParaRPr lang="de-DE" dirty="0"/>
          </a:p>
        </p:txBody>
      </p:sp>
      <p:sp>
        <p:nvSpPr>
          <p:cNvPr id="4" name="Foliennummernplatzhalter 3"/>
          <p:cNvSpPr>
            <a:spLocks noGrp="1"/>
          </p:cNvSpPr>
          <p:nvPr>
            <p:ph type="sldNum" sz="quarter" idx="10"/>
          </p:nvPr>
        </p:nvSpPr>
        <p:spPr/>
        <p:txBody>
          <a:bodyPr/>
          <a:lstStyle/>
          <a:p>
            <a:fld id="{31545B16-3539-4217-913A-2304E9B1851B}" type="slidenum">
              <a:rPr lang="de-DE" smtClean="0"/>
              <a:t>10</a:t>
            </a:fld>
            <a:endParaRPr lang="de-DE"/>
          </a:p>
        </p:txBody>
      </p:sp>
    </p:spTree>
    <p:extLst>
      <p:ext uri="{BB962C8B-B14F-4D97-AF65-F5344CB8AC3E}">
        <p14:creationId xmlns:p14="http://schemas.microsoft.com/office/powerpoint/2010/main" val="248767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Jeannette ergänzt</a:t>
            </a:r>
            <a:r>
              <a:rPr lang="de-CH" baseline="0" dirty="0"/>
              <a:t> ab diesem unseren Vorstand</a:t>
            </a:r>
          </a:p>
          <a:p>
            <a:endParaRPr lang="de-CH" baseline="0" dirty="0"/>
          </a:p>
          <a:p>
            <a:r>
              <a:rPr lang="de-CH" baseline="0" dirty="0"/>
              <a:t>Jeannette </a:t>
            </a:r>
            <a:r>
              <a:rPr lang="de-CH" baseline="0" dirty="0" err="1"/>
              <a:t>Gautschi</a:t>
            </a:r>
            <a:r>
              <a:rPr lang="de-CH" baseline="0" dirty="0"/>
              <a:t> kenne ich aufgrund unseres gemeinsamen Arbeitgebers</a:t>
            </a:r>
          </a:p>
          <a:p>
            <a:pPr marL="171450" indent="-171450">
              <a:buFontTx/>
              <a:buChar char="-"/>
            </a:pPr>
            <a:r>
              <a:rPr lang="de-CH" baseline="0" dirty="0"/>
              <a:t>PICTs ist ihr Steckenpferd</a:t>
            </a:r>
          </a:p>
          <a:p>
            <a:pPr marL="171450" indent="-171450">
              <a:buFontTx/>
              <a:buChar char="-"/>
            </a:pPr>
            <a:r>
              <a:rPr lang="de-CH" baseline="0" dirty="0"/>
              <a:t>Schulentwicklung begeistert sie und Jeannette schaut gerne über den Tellerrand</a:t>
            </a:r>
            <a:endParaRPr lang="de-DE" dirty="0"/>
          </a:p>
        </p:txBody>
      </p:sp>
      <p:sp>
        <p:nvSpPr>
          <p:cNvPr id="4" name="Foliennummernplatzhalter 3"/>
          <p:cNvSpPr>
            <a:spLocks noGrp="1"/>
          </p:cNvSpPr>
          <p:nvPr>
            <p:ph type="sldNum" sz="quarter" idx="10"/>
          </p:nvPr>
        </p:nvSpPr>
        <p:spPr/>
        <p:txBody>
          <a:bodyPr/>
          <a:lstStyle/>
          <a:p>
            <a:fld id="{31545B16-3539-4217-913A-2304E9B1851B}" type="slidenum">
              <a:rPr lang="de-DE" smtClean="0"/>
              <a:t>11</a:t>
            </a:fld>
            <a:endParaRPr lang="de-DE"/>
          </a:p>
        </p:txBody>
      </p:sp>
    </p:spTree>
    <p:extLst>
      <p:ext uri="{BB962C8B-B14F-4D97-AF65-F5344CB8AC3E}">
        <p14:creationId xmlns:p14="http://schemas.microsoft.com/office/powerpoint/2010/main" val="248767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Begrüssung:</a:t>
            </a:r>
          </a:p>
          <a:p>
            <a:r>
              <a:rPr lang="de-CH" dirty="0"/>
              <a:t>Wow, 10 Jahrestreffen der Fraktion- natürlich nicht der Politischen Arbeit</a:t>
            </a:r>
          </a:p>
          <a:p>
            <a:endParaRPr lang="de-CH" dirty="0"/>
          </a:p>
        </p:txBody>
      </p:sp>
      <p:sp>
        <p:nvSpPr>
          <p:cNvPr id="4" name="Foliennummernplatzhalter 3"/>
          <p:cNvSpPr>
            <a:spLocks noGrp="1"/>
          </p:cNvSpPr>
          <p:nvPr>
            <p:ph type="sldNum" sz="quarter" idx="10"/>
          </p:nvPr>
        </p:nvSpPr>
        <p:spPr/>
        <p:txBody>
          <a:bodyPr/>
          <a:lstStyle/>
          <a:p>
            <a:fld id="{31545B16-3539-4217-913A-2304E9B1851B}" type="slidenum">
              <a:rPr lang="de-DE" smtClean="0"/>
              <a:t>2</a:t>
            </a:fld>
            <a:endParaRPr lang="de-DE"/>
          </a:p>
        </p:txBody>
      </p:sp>
    </p:spTree>
    <p:extLst>
      <p:ext uri="{BB962C8B-B14F-4D97-AF65-F5344CB8AC3E}">
        <p14:creationId xmlns:p14="http://schemas.microsoft.com/office/powerpoint/2010/main" val="840532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Drei Teile:</a:t>
            </a:r>
          </a:p>
          <a:p>
            <a:r>
              <a:rPr lang="de-CH" dirty="0"/>
              <a:t>Rück-</a:t>
            </a:r>
            <a:r>
              <a:rPr lang="de-CH" baseline="0" dirty="0"/>
              <a:t> und Ausblick</a:t>
            </a:r>
          </a:p>
          <a:p>
            <a:r>
              <a:rPr lang="de-CH" baseline="0" dirty="0"/>
              <a:t>Ein- und Austritte im Vorstand</a:t>
            </a:r>
          </a:p>
          <a:p>
            <a:endParaRPr lang="de-CH" baseline="0" dirty="0"/>
          </a:p>
          <a:p>
            <a:r>
              <a:rPr lang="de-CH" baseline="0" dirty="0"/>
              <a:t>Ich bitte euch Fragen immer direkt zu stellen, sobald sie bei euch eintreffen.</a:t>
            </a:r>
            <a:endParaRPr lang="de-DE" dirty="0"/>
          </a:p>
        </p:txBody>
      </p:sp>
      <p:sp>
        <p:nvSpPr>
          <p:cNvPr id="4" name="Foliennummernplatzhalter 3"/>
          <p:cNvSpPr>
            <a:spLocks noGrp="1"/>
          </p:cNvSpPr>
          <p:nvPr>
            <p:ph type="sldNum" sz="quarter" idx="10"/>
          </p:nvPr>
        </p:nvSpPr>
        <p:spPr/>
        <p:txBody>
          <a:bodyPr/>
          <a:lstStyle/>
          <a:p>
            <a:fld id="{31545B16-3539-4217-913A-2304E9B1851B}" type="slidenum">
              <a:rPr lang="de-DE" smtClean="0"/>
              <a:t>3</a:t>
            </a:fld>
            <a:endParaRPr lang="de-DE"/>
          </a:p>
        </p:txBody>
      </p:sp>
    </p:spTree>
    <p:extLst>
      <p:ext uri="{BB962C8B-B14F-4D97-AF65-F5344CB8AC3E}">
        <p14:creationId xmlns:p14="http://schemas.microsoft.com/office/powerpoint/2010/main" val="840532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Allgemein</a:t>
            </a:r>
          </a:p>
          <a:p>
            <a:r>
              <a:rPr lang="de-CH" dirty="0"/>
              <a:t>Im</a:t>
            </a:r>
            <a:r>
              <a:rPr lang="de-CH" baseline="0" dirty="0"/>
              <a:t> vergangenen Fraktionsjahr beschäftigte euch und somit auch uns insbesondere zwei Themen : Das Neue Lohnsystem und der Neue Einschätzungsbogen, ebenfalls immer wieder Anfragen erhielten wir und die Geschäftsstelle bezüglich der 28. Lektion.</a:t>
            </a:r>
          </a:p>
          <a:p>
            <a:endParaRPr lang="de-CH" baseline="0" dirty="0"/>
          </a:p>
          <a:p>
            <a:r>
              <a:rPr lang="de-CH" baseline="0" dirty="0"/>
              <a:t>Das Neue Lohnsystem:</a:t>
            </a:r>
          </a:p>
          <a:p>
            <a:r>
              <a:rPr lang="de-CH" baseline="0" dirty="0"/>
              <a:t>Auch für uns ist es nicht nachvollziehbar, dass die Kindergartenlehrpersonen in Zukunft anders- und nicht zuletzt weniger- Lohn erhalten, als unsere Kolleginnen auf der Primarstufe erhalten. </a:t>
            </a:r>
          </a:p>
          <a:p>
            <a:r>
              <a:rPr lang="de-CH" baseline="0" dirty="0"/>
              <a:t>Wir sind sehr froh, dass Herr </a:t>
            </a:r>
            <a:r>
              <a:rPr lang="de-CH" baseline="0" dirty="0" err="1"/>
              <a:t>Aeberli</a:t>
            </a:r>
            <a:r>
              <a:rPr lang="de-CH" baseline="0" dirty="0"/>
              <a:t> vom BKS da ist und uns hierzu später noch einige Fragen beantworten kann. Denn für uns bleiben für uns als Fraktion einige Fragen bisher ungeklärt.</a:t>
            </a:r>
            <a:br>
              <a:rPr lang="de-CH" baseline="0" dirty="0"/>
            </a:br>
            <a:r>
              <a:rPr lang="de-CH" baseline="0" dirty="0"/>
              <a:t>Nichts desto trotzt, war die Freude gross, dass das neue Lohnsystem auf ein Mal eingeführt wird und somit die Nullrunden der letzten Jahre ein Ende haben. Darüber hinaus bringt das Neue Lohnsystem einige Vorteile (Einstiegslohn ist wesentlich höher, der Maximallohn wird früher erreicht, somit verdienen wir bis zur Pension mehr).</a:t>
            </a:r>
          </a:p>
          <a:p>
            <a:endParaRPr lang="de-CH" baseline="0" dirty="0"/>
          </a:p>
          <a:p>
            <a:r>
              <a:rPr lang="de-CH" baseline="0" dirty="0"/>
              <a:t>28. Lektion</a:t>
            </a:r>
          </a:p>
          <a:p>
            <a:r>
              <a:rPr lang="de-CH" baseline="0" dirty="0"/>
              <a:t>Es ist klar: Am Kindergarten soll auch in Zukunft ein volles Pensum gearbeitet werden können. Das BKS sichert uns dies zu und doch erhalten wir immer wieder </a:t>
            </a:r>
            <a:r>
              <a:rPr lang="de-CH" baseline="0" dirty="0" err="1"/>
              <a:t>Kentniss</a:t>
            </a:r>
            <a:r>
              <a:rPr lang="de-CH" baseline="0" dirty="0"/>
              <a:t> von Schulen, in denen dies nicht so umgesetzt wird. Wie dies der Kanton vorgibt. An diesem Thema bleiben wir auch in Zukunft dran. Gerne komme ich später hierauf zurück</a:t>
            </a:r>
          </a:p>
          <a:p>
            <a:endParaRPr lang="de-CH" dirty="0"/>
          </a:p>
        </p:txBody>
      </p:sp>
      <p:sp>
        <p:nvSpPr>
          <p:cNvPr id="4" name="Foliennummernplatzhalter 3"/>
          <p:cNvSpPr>
            <a:spLocks noGrp="1"/>
          </p:cNvSpPr>
          <p:nvPr>
            <p:ph type="sldNum" sz="quarter" idx="10"/>
          </p:nvPr>
        </p:nvSpPr>
        <p:spPr/>
        <p:txBody>
          <a:bodyPr/>
          <a:lstStyle/>
          <a:p>
            <a:fld id="{31545B16-3539-4217-913A-2304E9B1851B}" type="slidenum">
              <a:rPr lang="de-DE" smtClean="0"/>
              <a:t>4</a:t>
            </a:fld>
            <a:endParaRPr lang="de-DE"/>
          </a:p>
        </p:txBody>
      </p:sp>
    </p:spTree>
    <p:extLst>
      <p:ext uri="{BB962C8B-B14F-4D97-AF65-F5344CB8AC3E}">
        <p14:creationId xmlns:p14="http://schemas.microsoft.com/office/powerpoint/2010/main" val="4248015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Neuer </a:t>
            </a:r>
            <a:r>
              <a:rPr lang="de-CH" baseline="0" dirty="0"/>
              <a:t>Einschätzungsbogen</a:t>
            </a:r>
            <a:r>
              <a:rPr lang="de-CH" dirty="0"/>
              <a:t>:</a:t>
            </a:r>
          </a:p>
          <a:p>
            <a:r>
              <a:rPr lang="de-CH" dirty="0"/>
              <a:t>Einige Mails erhielt</a:t>
            </a:r>
            <a:r>
              <a:rPr lang="de-CH" baseline="0" dirty="0"/>
              <a:t> ich auch in Zusammenhang mit dem Neuen Lehrplan- genau mit dem Einschätzungsbogen:</a:t>
            </a:r>
          </a:p>
          <a:p>
            <a:r>
              <a:rPr lang="de-CH" baseline="0" dirty="0"/>
              <a:t>Ich will hier kurz ausholen um euch darüber zu informieren, wie dieser Einschätzungsbogenentstand.</a:t>
            </a:r>
            <a:endParaRPr lang="de-CH" dirty="0"/>
          </a:p>
          <a:p>
            <a:endParaRPr lang="de-CH" dirty="0"/>
          </a:p>
          <a:p>
            <a:r>
              <a:rPr lang="de-CH" dirty="0"/>
              <a:t>2018:</a:t>
            </a:r>
          </a:p>
          <a:p>
            <a:r>
              <a:rPr lang="de-CH" dirty="0"/>
              <a:t>Ich durfte den Einsitzt in die Arbeitsgruppe um den Einschätzungsbogen von</a:t>
            </a:r>
            <a:r>
              <a:rPr lang="de-CH" baseline="0" dirty="0"/>
              <a:t> meiner Vorgängerin Evelyn Landis übernehmen. Neben Anita Jenny (</a:t>
            </a:r>
            <a:r>
              <a:rPr lang="de-CH" baseline="0" dirty="0" err="1"/>
              <a:t>alv</a:t>
            </a:r>
            <a:r>
              <a:rPr lang="de-CH" baseline="0" dirty="0"/>
              <a:t>) waren auch Vertreter der PH, der Sonderschulen, eine weitere Kindergärtnerin, das BKS in der Arbeitsgruppe.</a:t>
            </a:r>
          </a:p>
          <a:p>
            <a:r>
              <a:rPr lang="de-CH" baseline="0" dirty="0"/>
              <a:t>Diskutiert vieles- es gingen immer wieder Vorschläge an den Regierungsrat. Schluss und Endlich entschied der Grosse Rat, wie der Bogen heute aussieht.</a:t>
            </a:r>
          </a:p>
          <a:p>
            <a:endParaRPr lang="de-CH" baseline="0" dirty="0"/>
          </a:p>
          <a:p>
            <a:r>
              <a:rPr lang="de-CH" baseline="0" dirty="0"/>
              <a:t>Heute:</a:t>
            </a:r>
          </a:p>
          <a:p>
            <a:r>
              <a:rPr lang="de-CH" baseline="0" dirty="0"/>
              <a:t>Haben wir einen Einschätzungsbogen- dieser ist (wie auch sein Vorgänger) nicht über alle Zweifel erhaben, erfüllt seinen Zweck.</a:t>
            </a:r>
          </a:p>
          <a:p>
            <a:pPr marL="171450" indent="-171450">
              <a:buFontTx/>
              <a:buChar char="-"/>
            </a:pPr>
            <a:r>
              <a:rPr lang="de-CH" baseline="0" dirty="0"/>
              <a:t>Neuer Einschätzungsbogen braucht mehr zeit, hat mich aber der erste </a:t>
            </a:r>
            <a:r>
              <a:rPr lang="de-CH" baseline="0" dirty="0" err="1"/>
              <a:t>Einschätzbogen</a:t>
            </a:r>
            <a:r>
              <a:rPr lang="de-CH" baseline="0" dirty="0"/>
              <a:t> im Kanton Aargau auch gebraucht, dies wird besser</a:t>
            </a:r>
          </a:p>
          <a:p>
            <a:pPr marL="171450" indent="-171450">
              <a:buFontTx/>
              <a:buChar char="-"/>
            </a:pPr>
            <a:r>
              <a:rPr lang="de-CH" baseline="0" dirty="0"/>
              <a:t>Umfangreich – Pragmatismus walten lassen!</a:t>
            </a:r>
          </a:p>
          <a:p>
            <a:pPr marL="171450" indent="-171450">
              <a:buFontTx/>
              <a:buChar char="-"/>
            </a:pPr>
            <a:r>
              <a:rPr lang="de-CH" baseline="0" dirty="0"/>
              <a:t>Pro Unterthema gezielt Indikatoren und Beobachtungmomente auswählen- ich bin mir sicher, dass wir alle sehr gut Beobachten können und uns dies hilft</a:t>
            </a:r>
          </a:p>
          <a:p>
            <a:pPr marL="171450" indent="-171450">
              <a:buFontTx/>
              <a:buChar char="-"/>
            </a:pPr>
            <a:r>
              <a:rPr lang="de-CH" baseline="0" dirty="0"/>
              <a:t>Bei Elterngesprächen zusätzlich gesammelte Dokumente, Material beiziehen</a:t>
            </a:r>
          </a:p>
          <a:p>
            <a:pPr marL="171450" indent="-171450">
              <a:buFontTx/>
              <a:buChar char="-"/>
            </a:pPr>
            <a:r>
              <a:rPr lang="de-CH" baseline="0" dirty="0"/>
              <a:t>Zyklus 1: Das Lernen der Kinder verändert sich im Verlaufe des 1. Zyklus: Am Anfang noch fachübergreifendes Lernen, dies nimmt im Verlaufe des 1. Zyklus ab- sollte jedoch auch in den ersten Jahren der Primar noch Platz finden</a:t>
            </a:r>
          </a:p>
          <a:p>
            <a:endParaRPr lang="de-CH" baseline="0" dirty="0"/>
          </a:p>
          <a:p>
            <a:r>
              <a:rPr lang="de-CH" dirty="0"/>
              <a:t>Am Schluss noch Platz Herrn </a:t>
            </a:r>
            <a:r>
              <a:rPr lang="de-CH" dirty="0" err="1"/>
              <a:t>Aeberli</a:t>
            </a:r>
            <a:r>
              <a:rPr lang="de-CH" baseline="0" dirty="0"/>
              <a:t> Fragen persönlich zu stellen.</a:t>
            </a:r>
            <a:endParaRPr lang="de-DE" dirty="0"/>
          </a:p>
        </p:txBody>
      </p:sp>
      <p:sp>
        <p:nvSpPr>
          <p:cNvPr id="4" name="Foliennummernplatzhalter 3"/>
          <p:cNvSpPr>
            <a:spLocks noGrp="1"/>
          </p:cNvSpPr>
          <p:nvPr>
            <p:ph type="sldNum" sz="quarter" idx="10"/>
          </p:nvPr>
        </p:nvSpPr>
        <p:spPr/>
        <p:txBody>
          <a:bodyPr/>
          <a:lstStyle/>
          <a:p>
            <a:fld id="{31545B16-3539-4217-913A-2304E9B1851B}" type="slidenum">
              <a:rPr lang="de-DE" smtClean="0"/>
              <a:t>5</a:t>
            </a:fld>
            <a:endParaRPr lang="de-DE"/>
          </a:p>
        </p:txBody>
      </p:sp>
    </p:spTree>
    <p:extLst>
      <p:ext uri="{BB962C8B-B14F-4D97-AF65-F5344CB8AC3E}">
        <p14:creationId xmlns:p14="http://schemas.microsoft.com/office/powerpoint/2010/main" val="1094727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Flyer:</a:t>
            </a:r>
          </a:p>
          <a:p>
            <a:r>
              <a:rPr lang="de-CH" dirty="0"/>
              <a:t>Ihr habt</a:t>
            </a:r>
            <a:r>
              <a:rPr lang="de-CH" baseline="0" dirty="0"/>
              <a:t> einen Flyer aufgefunden als ihr euren Platz gesucht habt.</a:t>
            </a:r>
            <a:endParaRPr lang="de-CH" dirty="0"/>
          </a:p>
          <a:p>
            <a:r>
              <a:rPr lang="de-CH" dirty="0"/>
              <a:t>Für mich eine Erfolgsstory: Aufmerksam gemacht wurden wir auf diese Thematik durch ein</a:t>
            </a:r>
            <a:r>
              <a:rPr lang="de-CH" baseline="0" dirty="0"/>
              <a:t> neues Mitglied unserer Fraktion: Zugezogen aus dem Kanton Zürich vermisste sie Infos in verschiedenen Sprachen- dies schien mit </a:t>
            </a:r>
            <a:r>
              <a:rPr lang="de-CH" baseline="0" dirty="0" err="1"/>
              <a:t>einläuchtend</a:t>
            </a:r>
            <a:r>
              <a:rPr lang="de-CH" baseline="0" dirty="0"/>
              <a:t> und ich machte mich gemeinsam mit Kathrin Scholl daran, die Flyer zu übersetzen.</a:t>
            </a:r>
          </a:p>
          <a:p>
            <a:endParaRPr lang="de-CH" baseline="0" dirty="0"/>
          </a:p>
          <a:p>
            <a:r>
              <a:rPr lang="de-CH" baseline="0" dirty="0"/>
              <a:t>Plattform Kindergarten-Primar:</a:t>
            </a:r>
          </a:p>
          <a:p>
            <a:r>
              <a:rPr lang="de-CH" baseline="0" dirty="0"/>
              <a:t>Der gravierende Mangel an Logopädinnen beschäftigte uns auch in diesem Fraktionsjahr ausführlich. Zusammen mit Vertreterinnen anderer Stufen konnten wir Synergien nutzen und Vorschläge vorbringen.</a:t>
            </a:r>
          </a:p>
          <a:p>
            <a:r>
              <a:rPr lang="de-CH" baseline="0" dirty="0"/>
              <a:t>Der Umgang mit angepassten Lernzielen im Zyklus 1 wird, wie so vieles, in verschiedenen Institutionen sehr unterschiedlich gelebt. </a:t>
            </a:r>
          </a:p>
          <a:p>
            <a:r>
              <a:rPr lang="de-CH" baseline="0" dirty="0"/>
              <a:t>Die Arbeit in der Plattform dient einem Abgleich und Austausch von Themen, die alle beteiligten Fraktionen und Mitgliederorganisationen betreffen</a:t>
            </a:r>
          </a:p>
          <a:p>
            <a:endParaRPr lang="de-CH" baseline="0" dirty="0"/>
          </a:p>
          <a:p>
            <a:r>
              <a:rPr lang="de-CH" baseline="0" dirty="0"/>
              <a:t>Kindergartenforum: übergebe das Wort an Daniela Schori</a:t>
            </a:r>
          </a:p>
          <a:p>
            <a:endParaRPr lang="de-CH" baseline="0" dirty="0"/>
          </a:p>
          <a:p>
            <a:r>
              <a:rPr lang="de-CH" baseline="0" dirty="0"/>
              <a:t>Weiterbildung: Sabrina </a:t>
            </a:r>
            <a:r>
              <a:rPr lang="de-CH" baseline="0" dirty="0" err="1"/>
              <a:t>Gautschi</a:t>
            </a:r>
            <a:endParaRPr lang="de-CH" baseline="0" dirty="0"/>
          </a:p>
          <a:p>
            <a:r>
              <a:rPr lang="de-CH" baseline="0" dirty="0" err="1"/>
              <a:t>Padlat</a:t>
            </a:r>
            <a:r>
              <a:rPr lang="de-CH" baseline="0" dirty="0"/>
              <a:t> </a:t>
            </a:r>
            <a:endParaRPr lang="de-DE" dirty="0"/>
          </a:p>
        </p:txBody>
      </p:sp>
      <p:sp>
        <p:nvSpPr>
          <p:cNvPr id="4" name="Foliennummernplatzhalter 3"/>
          <p:cNvSpPr>
            <a:spLocks noGrp="1"/>
          </p:cNvSpPr>
          <p:nvPr>
            <p:ph type="sldNum" sz="quarter" idx="10"/>
          </p:nvPr>
        </p:nvSpPr>
        <p:spPr/>
        <p:txBody>
          <a:bodyPr/>
          <a:lstStyle/>
          <a:p>
            <a:fld id="{31545B16-3539-4217-913A-2304E9B1851B}" type="slidenum">
              <a:rPr lang="de-DE" smtClean="0"/>
              <a:t>6</a:t>
            </a:fld>
            <a:endParaRPr lang="de-DE"/>
          </a:p>
        </p:txBody>
      </p:sp>
    </p:spTree>
    <p:extLst>
      <p:ext uri="{BB962C8B-B14F-4D97-AF65-F5344CB8AC3E}">
        <p14:creationId xmlns:p14="http://schemas.microsoft.com/office/powerpoint/2010/main" val="4248015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QR-Code wird</a:t>
            </a:r>
            <a:r>
              <a:rPr lang="de-CH" baseline="0" dirty="0"/>
              <a:t> in der Pause noch einmal eingeblendet- wer es lieber </a:t>
            </a:r>
            <a:r>
              <a:rPr lang="de-CH" baseline="0" dirty="0" err="1"/>
              <a:t>Handschrifltich</a:t>
            </a:r>
            <a:r>
              <a:rPr lang="de-CH" baseline="0" dirty="0"/>
              <a:t> mag: Flipchart</a:t>
            </a:r>
            <a:endParaRPr lang="de-DE" dirty="0"/>
          </a:p>
        </p:txBody>
      </p:sp>
      <p:sp>
        <p:nvSpPr>
          <p:cNvPr id="4" name="Foliennummernplatzhalter 3"/>
          <p:cNvSpPr>
            <a:spLocks noGrp="1"/>
          </p:cNvSpPr>
          <p:nvPr>
            <p:ph type="sldNum" sz="quarter" idx="10"/>
          </p:nvPr>
        </p:nvSpPr>
        <p:spPr/>
        <p:txBody>
          <a:bodyPr/>
          <a:lstStyle/>
          <a:p>
            <a:fld id="{31545B16-3539-4217-913A-2304E9B1851B}" type="slidenum">
              <a:rPr lang="de-DE" smtClean="0"/>
              <a:t>7</a:t>
            </a:fld>
            <a:endParaRPr lang="de-DE"/>
          </a:p>
        </p:txBody>
      </p:sp>
    </p:spTree>
    <p:extLst>
      <p:ext uri="{BB962C8B-B14F-4D97-AF65-F5344CB8AC3E}">
        <p14:creationId xmlns:p14="http://schemas.microsoft.com/office/powerpoint/2010/main" val="2209731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Themen aufnehmen, weitergeben und antizipieren- Hier brauchen</a:t>
            </a:r>
            <a:r>
              <a:rPr lang="de-CH" baseline="0" dirty="0"/>
              <a:t> wir wie immer eure Unterstützung</a:t>
            </a:r>
          </a:p>
          <a:p>
            <a:r>
              <a:rPr lang="de-CH" baseline="0" dirty="0"/>
              <a:t>- Mail und wir besprechen an der Vorstandssitzung</a:t>
            </a:r>
            <a:endParaRPr lang="de-CH" dirty="0"/>
          </a:p>
          <a:p>
            <a:r>
              <a:rPr lang="de-CH" dirty="0"/>
              <a:t>Umfrage an unsere Mitglieder mit dem Ziel:</a:t>
            </a:r>
            <a:r>
              <a:rPr lang="de-CH" baseline="0" dirty="0"/>
              <a:t> </a:t>
            </a:r>
            <a:r>
              <a:rPr lang="de-CH" dirty="0"/>
              <a:t>«Best </a:t>
            </a:r>
            <a:r>
              <a:rPr lang="de-CH" dirty="0" err="1"/>
              <a:t>practice</a:t>
            </a:r>
            <a:r>
              <a:rPr lang="de-CH" dirty="0"/>
              <a:t>» Beispiele 28. Lektion</a:t>
            </a:r>
          </a:p>
          <a:p>
            <a:r>
              <a:rPr lang="de-CH" dirty="0"/>
              <a:t>Zusammenwachsen im Zyklus 1 </a:t>
            </a:r>
          </a:p>
          <a:p>
            <a:pPr marL="171450" indent="-171450">
              <a:buFontTx/>
              <a:buChar char="-"/>
            </a:pPr>
            <a:r>
              <a:rPr lang="de-CH" dirty="0"/>
              <a:t>Verbandsstrukturen</a:t>
            </a:r>
            <a:r>
              <a:rPr lang="de-CH" baseline="0" dirty="0"/>
              <a:t> Zusammenwachsen mit </a:t>
            </a:r>
            <a:r>
              <a:rPr lang="de-CH" dirty="0"/>
              <a:t>PLV</a:t>
            </a:r>
          </a:p>
          <a:p>
            <a:pPr marL="171450" indent="-171450">
              <a:buFontTx/>
              <a:buChar char="-"/>
            </a:pPr>
            <a:r>
              <a:rPr lang="de-CH" sz="1200" kern="1200" dirty="0">
                <a:solidFill>
                  <a:schemeClr val="tx1"/>
                </a:solidFill>
                <a:effectLst/>
                <a:latin typeface="+mn-lt"/>
                <a:ea typeface="+mn-ea"/>
                <a:cs typeface="+mn-cs"/>
              </a:rPr>
              <a:t>Für mich trennt die Aargauer Bildungspolitik den Kindergarten noch immer zu sehr von der Primarschule ab (im Lohnsystem, der Unterrichtssprache, den Unterrichtszeiten). Das nachhaltige</a:t>
            </a:r>
            <a:r>
              <a:rPr lang="de-CH" sz="1200" kern="1200" baseline="0" dirty="0">
                <a:solidFill>
                  <a:schemeClr val="tx1"/>
                </a:solidFill>
                <a:effectLst/>
                <a:latin typeface="+mn-lt"/>
                <a:ea typeface="+mn-ea"/>
                <a:cs typeface="+mn-cs"/>
              </a:rPr>
              <a:t> Zusammenwachsen </a:t>
            </a:r>
            <a:r>
              <a:rPr lang="de-CH" sz="1200" kern="1200" dirty="0">
                <a:solidFill>
                  <a:schemeClr val="tx1"/>
                </a:solidFill>
                <a:effectLst/>
                <a:latin typeface="+mn-lt"/>
                <a:ea typeface="+mn-ea"/>
                <a:cs typeface="+mn-cs"/>
              </a:rPr>
              <a:t>ist ein Ziel, dass ich auch in den nächsten Fraktionsjahren auf der Agenda haben werde.</a:t>
            </a:r>
            <a:endParaRPr lang="de-CH" dirty="0"/>
          </a:p>
          <a:p>
            <a:r>
              <a:rPr lang="de-CH" dirty="0"/>
              <a:t>Antworten betreffend des Lohnunterschied erhoffe ich mich auch von unserem Gast Christian Aeberli</a:t>
            </a:r>
          </a:p>
          <a:p>
            <a:r>
              <a:rPr lang="de-CH" dirty="0"/>
              <a:t>Der Einschätzungsbogen und die Verschiedene Handhabung im</a:t>
            </a:r>
            <a:r>
              <a:rPr lang="de-CH" baseline="0" dirty="0"/>
              <a:t> Zyklus 1- wird uns im kommenden Jahr auch beschäftigen</a:t>
            </a:r>
          </a:p>
          <a:p>
            <a:r>
              <a:rPr lang="de-CH" baseline="0" dirty="0"/>
              <a:t>Vernetzung: Martina </a:t>
            </a:r>
            <a:r>
              <a:rPr lang="de-CH" baseline="0" dirty="0" err="1"/>
              <a:t>Bless</a:t>
            </a:r>
            <a:r>
              <a:rPr lang="de-CH" baseline="0" dirty="0"/>
              <a:t> als Vertretung in der GL und in der </a:t>
            </a:r>
            <a:r>
              <a:rPr lang="de-CH" baseline="0" dirty="0" err="1"/>
              <a:t>StuKo</a:t>
            </a:r>
            <a:endParaRPr lang="de-CH" dirty="0"/>
          </a:p>
        </p:txBody>
      </p:sp>
      <p:sp>
        <p:nvSpPr>
          <p:cNvPr id="4" name="Foliennummernplatzhalter 3"/>
          <p:cNvSpPr>
            <a:spLocks noGrp="1"/>
          </p:cNvSpPr>
          <p:nvPr>
            <p:ph type="sldNum" sz="quarter" idx="10"/>
          </p:nvPr>
        </p:nvSpPr>
        <p:spPr/>
        <p:txBody>
          <a:bodyPr/>
          <a:lstStyle/>
          <a:p>
            <a:fld id="{31545B16-3539-4217-913A-2304E9B1851B}" type="slidenum">
              <a:rPr lang="de-DE" smtClean="0"/>
              <a:t>8</a:t>
            </a:fld>
            <a:endParaRPr lang="de-DE"/>
          </a:p>
        </p:txBody>
      </p:sp>
    </p:spTree>
    <p:extLst>
      <p:ext uri="{BB962C8B-B14F-4D97-AF65-F5344CB8AC3E}">
        <p14:creationId xmlns:p14="http://schemas.microsoft.com/office/powerpoint/2010/main" val="2352784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1545B16-3539-4217-913A-2304E9B1851B}" type="slidenum">
              <a:rPr lang="de-DE" smtClean="0"/>
              <a:t>9</a:t>
            </a:fld>
            <a:endParaRPr lang="de-DE"/>
          </a:p>
        </p:txBody>
      </p:sp>
    </p:spTree>
    <p:extLst>
      <p:ext uri="{BB962C8B-B14F-4D97-AF65-F5344CB8AC3E}">
        <p14:creationId xmlns:p14="http://schemas.microsoft.com/office/powerpoint/2010/main" val="1202709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82F7C758-8E99-496B-847E-0A48421DC669}" type="datetimeFigureOut">
              <a:rPr lang="de-DE" smtClean="0"/>
              <a:t>08.11.2021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302A244-AA88-47A7-A92D-491582061768}" type="slidenum">
              <a:rPr lang="de-DE" smtClean="0"/>
              <a:t>‹Nr.›</a:t>
            </a:fld>
            <a:endParaRPr lang="de-DE"/>
          </a:p>
        </p:txBody>
      </p:sp>
    </p:spTree>
    <p:extLst>
      <p:ext uri="{BB962C8B-B14F-4D97-AF65-F5344CB8AC3E}">
        <p14:creationId xmlns:p14="http://schemas.microsoft.com/office/powerpoint/2010/main" val="1527777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82F7C758-8E99-496B-847E-0A48421DC669}" type="datetimeFigureOut">
              <a:rPr lang="de-DE" smtClean="0"/>
              <a:t>08.11.2021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302A244-AA88-47A7-A92D-491582061768}" type="slidenum">
              <a:rPr lang="de-DE" smtClean="0"/>
              <a:t>‹Nr.›</a:t>
            </a:fld>
            <a:endParaRPr lang="de-DE"/>
          </a:p>
        </p:txBody>
      </p:sp>
    </p:spTree>
    <p:extLst>
      <p:ext uri="{BB962C8B-B14F-4D97-AF65-F5344CB8AC3E}">
        <p14:creationId xmlns:p14="http://schemas.microsoft.com/office/powerpoint/2010/main" val="4114556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82F7C758-8E99-496B-847E-0A48421DC669}" type="datetimeFigureOut">
              <a:rPr lang="de-DE" smtClean="0"/>
              <a:t>08.11.2021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302A244-AA88-47A7-A92D-491582061768}" type="slidenum">
              <a:rPr lang="de-DE" smtClean="0"/>
              <a:t>‹Nr.›</a:t>
            </a:fld>
            <a:endParaRPr lang="de-DE"/>
          </a:p>
        </p:txBody>
      </p:sp>
    </p:spTree>
    <p:extLst>
      <p:ext uri="{BB962C8B-B14F-4D97-AF65-F5344CB8AC3E}">
        <p14:creationId xmlns:p14="http://schemas.microsoft.com/office/powerpoint/2010/main" val="2750862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82F7C758-8E99-496B-847E-0A48421DC669}" type="datetimeFigureOut">
              <a:rPr lang="de-DE" smtClean="0"/>
              <a:t>08.11.2021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302A244-AA88-47A7-A92D-491582061768}" type="slidenum">
              <a:rPr lang="de-DE" smtClean="0"/>
              <a:t>‹Nr.›</a:t>
            </a:fld>
            <a:endParaRPr lang="de-DE"/>
          </a:p>
        </p:txBody>
      </p:sp>
    </p:spTree>
    <p:extLst>
      <p:ext uri="{BB962C8B-B14F-4D97-AF65-F5344CB8AC3E}">
        <p14:creationId xmlns:p14="http://schemas.microsoft.com/office/powerpoint/2010/main" val="3282465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82F7C758-8E99-496B-847E-0A48421DC669}" type="datetimeFigureOut">
              <a:rPr lang="de-DE" smtClean="0"/>
              <a:t>08.11.2021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302A244-AA88-47A7-A92D-491582061768}" type="slidenum">
              <a:rPr lang="de-DE" smtClean="0"/>
              <a:t>‹Nr.›</a:t>
            </a:fld>
            <a:endParaRPr lang="de-DE"/>
          </a:p>
        </p:txBody>
      </p:sp>
    </p:spTree>
    <p:extLst>
      <p:ext uri="{BB962C8B-B14F-4D97-AF65-F5344CB8AC3E}">
        <p14:creationId xmlns:p14="http://schemas.microsoft.com/office/powerpoint/2010/main" val="2921076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82F7C758-8E99-496B-847E-0A48421DC669}" type="datetimeFigureOut">
              <a:rPr lang="de-DE" smtClean="0"/>
              <a:t>08.11.2021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302A244-AA88-47A7-A92D-491582061768}" type="slidenum">
              <a:rPr lang="de-DE" smtClean="0"/>
              <a:t>‹Nr.›</a:t>
            </a:fld>
            <a:endParaRPr lang="de-DE"/>
          </a:p>
        </p:txBody>
      </p:sp>
    </p:spTree>
    <p:extLst>
      <p:ext uri="{BB962C8B-B14F-4D97-AF65-F5344CB8AC3E}">
        <p14:creationId xmlns:p14="http://schemas.microsoft.com/office/powerpoint/2010/main" val="1675765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82F7C758-8E99-496B-847E-0A48421DC669}" type="datetimeFigureOut">
              <a:rPr lang="de-DE" smtClean="0"/>
              <a:t>08.11.2021</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6302A244-AA88-47A7-A92D-491582061768}" type="slidenum">
              <a:rPr lang="de-DE" smtClean="0"/>
              <a:t>‹Nr.›</a:t>
            </a:fld>
            <a:endParaRPr lang="de-DE"/>
          </a:p>
        </p:txBody>
      </p:sp>
    </p:spTree>
    <p:extLst>
      <p:ext uri="{BB962C8B-B14F-4D97-AF65-F5344CB8AC3E}">
        <p14:creationId xmlns:p14="http://schemas.microsoft.com/office/powerpoint/2010/main" val="1821271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82F7C758-8E99-496B-847E-0A48421DC669}" type="datetimeFigureOut">
              <a:rPr lang="de-DE" smtClean="0"/>
              <a:t>08.11.2021</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6302A244-AA88-47A7-A92D-491582061768}" type="slidenum">
              <a:rPr lang="de-DE" smtClean="0"/>
              <a:t>‹Nr.›</a:t>
            </a:fld>
            <a:endParaRPr lang="de-DE"/>
          </a:p>
        </p:txBody>
      </p:sp>
    </p:spTree>
    <p:extLst>
      <p:ext uri="{BB962C8B-B14F-4D97-AF65-F5344CB8AC3E}">
        <p14:creationId xmlns:p14="http://schemas.microsoft.com/office/powerpoint/2010/main" val="1830848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2F7C758-8E99-496B-847E-0A48421DC669}" type="datetimeFigureOut">
              <a:rPr lang="de-DE" smtClean="0"/>
              <a:t>08.11.2021</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6302A244-AA88-47A7-A92D-491582061768}" type="slidenum">
              <a:rPr lang="de-DE" smtClean="0"/>
              <a:t>‹Nr.›</a:t>
            </a:fld>
            <a:endParaRPr lang="de-DE"/>
          </a:p>
        </p:txBody>
      </p:sp>
    </p:spTree>
    <p:extLst>
      <p:ext uri="{BB962C8B-B14F-4D97-AF65-F5344CB8AC3E}">
        <p14:creationId xmlns:p14="http://schemas.microsoft.com/office/powerpoint/2010/main" val="2512665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82F7C758-8E99-496B-847E-0A48421DC669}" type="datetimeFigureOut">
              <a:rPr lang="de-DE" smtClean="0"/>
              <a:t>08.11.2021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302A244-AA88-47A7-A92D-491582061768}" type="slidenum">
              <a:rPr lang="de-DE" smtClean="0"/>
              <a:t>‹Nr.›</a:t>
            </a:fld>
            <a:endParaRPr lang="de-DE"/>
          </a:p>
        </p:txBody>
      </p:sp>
    </p:spTree>
    <p:extLst>
      <p:ext uri="{BB962C8B-B14F-4D97-AF65-F5344CB8AC3E}">
        <p14:creationId xmlns:p14="http://schemas.microsoft.com/office/powerpoint/2010/main" val="3560093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82F7C758-8E99-496B-847E-0A48421DC669}" type="datetimeFigureOut">
              <a:rPr lang="de-DE" smtClean="0"/>
              <a:t>08.11.2021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302A244-AA88-47A7-A92D-491582061768}" type="slidenum">
              <a:rPr lang="de-DE" smtClean="0"/>
              <a:t>‹Nr.›</a:t>
            </a:fld>
            <a:endParaRPr lang="de-DE"/>
          </a:p>
        </p:txBody>
      </p:sp>
    </p:spTree>
    <p:extLst>
      <p:ext uri="{BB962C8B-B14F-4D97-AF65-F5344CB8AC3E}">
        <p14:creationId xmlns:p14="http://schemas.microsoft.com/office/powerpoint/2010/main" val="3571382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7C758-8E99-496B-847E-0A48421DC669}" type="datetimeFigureOut">
              <a:rPr lang="de-DE" smtClean="0"/>
              <a:t>08.11.2021</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02A244-AA88-47A7-A92D-491582061768}" type="slidenum">
              <a:rPr lang="de-DE" smtClean="0"/>
              <a:t>‹Nr.›</a:t>
            </a:fld>
            <a:endParaRPr lang="de-DE"/>
          </a:p>
        </p:txBody>
      </p:sp>
    </p:spTree>
    <p:extLst>
      <p:ext uri="{BB962C8B-B14F-4D97-AF65-F5344CB8AC3E}">
        <p14:creationId xmlns:p14="http://schemas.microsoft.com/office/powerpoint/2010/main" val="1882008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4.m4a"/><Relationship Id="rId7" Type="http://schemas.openxmlformats.org/officeDocument/2006/relationships/image" Target="../media/image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audio" Target="../media/media4.m4a"/><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3" Type="http://schemas.microsoft.com/office/2007/relationships/media" Target="../media/media7.m4a"/><Relationship Id="rId7"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audio" Target="../media/media8.m4a"/><Relationship Id="rId11" Type="http://schemas.openxmlformats.org/officeDocument/2006/relationships/image" Target="../media/image5.png"/><Relationship Id="rId5" Type="http://schemas.microsoft.com/office/2007/relationships/media" Target="../media/media8.m4a"/><Relationship Id="rId10" Type="http://schemas.openxmlformats.org/officeDocument/2006/relationships/image" Target="../media/image7.png"/><Relationship Id="rId4" Type="http://schemas.openxmlformats.org/officeDocument/2006/relationships/audio" Target="../media/media7.m4a"/><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audio" Target="../media/media12.m4a"/><Relationship Id="rId13" Type="http://schemas.openxmlformats.org/officeDocument/2006/relationships/image" Target="../media/image6.png"/><Relationship Id="rId3" Type="http://schemas.microsoft.com/office/2007/relationships/media" Target="../media/media10.m4a"/><Relationship Id="rId7" Type="http://schemas.microsoft.com/office/2007/relationships/media" Target="../media/media12.m4a"/><Relationship Id="rId12" Type="http://schemas.openxmlformats.org/officeDocument/2006/relationships/notesSlide" Target="../notesSlides/notesSlide8.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audio" Target="../media/media11.m4a"/><Relationship Id="rId11" Type="http://schemas.openxmlformats.org/officeDocument/2006/relationships/slideLayout" Target="../slideLayouts/slideLayout2.xml"/><Relationship Id="rId5" Type="http://schemas.microsoft.com/office/2007/relationships/media" Target="../media/media11.m4a"/><Relationship Id="rId15" Type="http://schemas.openxmlformats.org/officeDocument/2006/relationships/image" Target="../media/image5.png"/><Relationship Id="rId10" Type="http://schemas.openxmlformats.org/officeDocument/2006/relationships/audio" Target="../media/media13.m4a"/><Relationship Id="rId4" Type="http://schemas.openxmlformats.org/officeDocument/2006/relationships/audio" Target="../media/media10.m4a"/><Relationship Id="rId9" Type="http://schemas.microsoft.com/office/2007/relationships/media" Target="../media/media13.m4a"/><Relationship Id="rId1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15.m4a"/><Relationship Id="rId7" Type="http://schemas.openxmlformats.org/officeDocument/2006/relationships/image" Target="../media/image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audio" Target="../media/media15.m4a"/><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67178" y="1993466"/>
            <a:ext cx="7772400" cy="1470025"/>
          </a:xfrm>
        </p:spPr>
        <p:txBody>
          <a:bodyPr>
            <a:noAutofit/>
          </a:bodyPr>
          <a:lstStyle/>
          <a:p>
            <a:r>
              <a:rPr lang="de-CH" sz="8000" dirty="0">
                <a:solidFill>
                  <a:srgbClr val="759E00"/>
                </a:solidFill>
                <a:latin typeface="+mn-lt"/>
                <a:ea typeface="+mn-ea"/>
                <a:cs typeface="+mn-cs"/>
              </a:rPr>
              <a:t>10.</a:t>
            </a:r>
            <a:r>
              <a:rPr lang="de-CH" sz="8000" dirty="0"/>
              <a:t> </a:t>
            </a:r>
            <a:r>
              <a:rPr lang="de-CH" sz="8000" dirty="0">
                <a:solidFill>
                  <a:srgbClr val="759E00"/>
                </a:solidFill>
                <a:latin typeface="+mn-lt"/>
                <a:ea typeface="+mn-ea"/>
                <a:cs typeface="+mn-cs"/>
              </a:rPr>
              <a:t>Jahrestreffen</a:t>
            </a:r>
            <a:endParaRPr lang="de-DE" sz="8000" dirty="0">
              <a:solidFill>
                <a:srgbClr val="759E00"/>
              </a:solidFill>
              <a:latin typeface="+mn-lt"/>
              <a:ea typeface="+mn-ea"/>
              <a:cs typeface="+mn-cs"/>
            </a:endParaRPr>
          </a:p>
        </p:txBody>
      </p:sp>
      <p:sp>
        <p:nvSpPr>
          <p:cNvPr id="3" name="Untertitel 2"/>
          <p:cNvSpPr>
            <a:spLocks noGrp="1"/>
          </p:cNvSpPr>
          <p:nvPr>
            <p:ph type="subTitle" idx="1"/>
          </p:nvPr>
        </p:nvSpPr>
        <p:spPr>
          <a:xfrm>
            <a:off x="1350746" y="3322140"/>
            <a:ext cx="6400800" cy="720080"/>
          </a:xfrm>
        </p:spPr>
        <p:txBody>
          <a:bodyPr>
            <a:normAutofit/>
          </a:bodyPr>
          <a:lstStyle/>
          <a:p>
            <a:r>
              <a:rPr lang="de-CH" sz="3600" dirty="0"/>
              <a:t>der Fraktion Kindergarten</a:t>
            </a:r>
            <a:endParaRPr lang="de-DE" sz="3600" dirty="0"/>
          </a:p>
          <a:p>
            <a:endParaRPr lang="de-CH" dirty="0"/>
          </a:p>
        </p:txBody>
      </p:sp>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4141" y="160338"/>
            <a:ext cx="4010363" cy="2332558"/>
          </a:xfrm>
          <a:prstGeom prst="rect">
            <a:avLst/>
          </a:prstGeom>
        </p:spPr>
      </p:pic>
      <p:sp>
        <p:nvSpPr>
          <p:cNvPr id="6" name="Untertitel 2"/>
          <p:cNvSpPr txBox="1">
            <a:spLocks/>
          </p:cNvSpPr>
          <p:nvPr/>
        </p:nvSpPr>
        <p:spPr>
          <a:xfrm>
            <a:off x="662714" y="1652625"/>
            <a:ext cx="7776864" cy="8763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de-CH" sz="3600" dirty="0"/>
              <a:t>Protokoll des</a:t>
            </a:r>
            <a:endParaRPr lang="de-DE" sz="3600" dirty="0"/>
          </a:p>
          <a:p>
            <a:endParaRPr lang="de-CH" sz="2400" dirty="0"/>
          </a:p>
        </p:txBody>
      </p:sp>
      <p:sp>
        <p:nvSpPr>
          <p:cNvPr id="4" name="AutoShape 2" descr="https://fa9b1e91d88b4612841b.sharepoint.com/sites/Verbandsrat2/Freigegebene%20Dokumente/Unterlagen%20f%C3%BCr%20Fraktionen/fkiga/fkiga_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117" y="262274"/>
            <a:ext cx="1682294" cy="1726565"/>
          </a:xfrm>
          <a:prstGeom prst="rect">
            <a:avLst/>
          </a:prstGeom>
        </p:spPr>
      </p:pic>
      <p:sp>
        <p:nvSpPr>
          <p:cNvPr id="9" name="Untertitel 2"/>
          <p:cNvSpPr txBox="1">
            <a:spLocks/>
          </p:cNvSpPr>
          <p:nvPr/>
        </p:nvSpPr>
        <p:spPr>
          <a:xfrm>
            <a:off x="640647" y="4279509"/>
            <a:ext cx="8197934" cy="1902073"/>
          </a:xfrm>
          <a:prstGeom prst="rect">
            <a:avLst/>
          </a:prstGeom>
        </p:spPr>
        <p:txBody>
          <a:bodyPr vert="horz" lIns="91440" tIns="45720" rIns="91440" bIns="45720" rtlCol="0">
            <a:normAutofit fontScale="700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de-CH" sz="3600" dirty="0">
                <a:solidFill>
                  <a:schemeClr val="tx1"/>
                </a:solidFill>
              </a:rPr>
              <a:t>Dieses Protokoll wurde am 07.11.21 sinngemäss erstellt und vertont.</a:t>
            </a:r>
          </a:p>
          <a:p>
            <a:pPr algn="r"/>
            <a:r>
              <a:rPr lang="de-CH" sz="3600" dirty="0">
                <a:solidFill>
                  <a:schemeClr val="tx1"/>
                </a:solidFill>
              </a:rPr>
              <a:t>Freundliche Grüsse</a:t>
            </a:r>
          </a:p>
          <a:p>
            <a:pPr algn="r"/>
            <a:r>
              <a:rPr lang="de-CH" sz="3600" dirty="0">
                <a:solidFill>
                  <a:schemeClr val="tx1"/>
                </a:solidFill>
              </a:rPr>
              <a:t>Anita Ammann</a:t>
            </a:r>
          </a:p>
          <a:p>
            <a:pPr algn="r"/>
            <a:r>
              <a:rPr lang="de-CH" sz="3600" dirty="0"/>
              <a:t>Präsidentin Fraktion Kindergarten</a:t>
            </a:r>
            <a:endParaRPr lang="de-CH" dirty="0"/>
          </a:p>
        </p:txBody>
      </p:sp>
    </p:spTree>
    <p:extLst>
      <p:ext uri="{BB962C8B-B14F-4D97-AF65-F5344CB8AC3E}">
        <p14:creationId xmlns:p14="http://schemas.microsoft.com/office/powerpoint/2010/main" val="11887595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38555" y="793155"/>
            <a:ext cx="8229600" cy="1143000"/>
          </a:xfrm>
        </p:spPr>
        <p:txBody>
          <a:bodyPr/>
          <a:lstStyle/>
          <a:p>
            <a:r>
              <a:rPr lang="de-CH" dirty="0"/>
              <a:t>Vorstand aktuell</a:t>
            </a:r>
            <a:endParaRPr lang="de-DE" dirty="0"/>
          </a:p>
        </p:txBody>
      </p:sp>
      <p:sp>
        <p:nvSpPr>
          <p:cNvPr id="3" name="Inhaltsplatzhalter 2"/>
          <p:cNvSpPr>
            <a:spLocks noGrp="1"/>
          </p:cNvSpPr>
          <p:nvPr>
            <p:ph idx="1"/>
          </p:nvPr>
        </p:nvSpPr>
        <p:spPr>
          <a:xfrm>
            <a:off x="457200" y="2348880"/>
            <a:ext cx="8229600" cy="3777283"/>
          </a:xfrm>
        </p:spPr>
        <p:txBody>
          <a:bodyPr>
            <a:normAutofit fontScale="92500" lnSpcReduction="20000"/>
          </a:bodyPr>
          <a:lstStyle/>
          <a:p>
            <a:pPr marL="0" indent="0">
              <a:buNone/>
            </a:pPr>
            <a:r>
              <a:rPr lang="de-CH" sz="3600" dirty="0">
                <a:solidFill>
                  <a:srgbClr val="759E00"/>
                </a:solidFill>
              </a:rPr>
              <a:t>Jeannette Gautschi	 </a:t>
            </a:r>
            <a:endParaRPr lang="de-CH" sz="3600" dirty="0"/>
          </a:p>
          <a:p>
            <a:pPr marL="0" indent="0">
              <a:buNone/>
            </a:pPr>
            <a:r>
              <a:rPr lang="de-CH" sz="3600" dirty="0"/>
              <a:t>Stefanie Thalmann	</a:t>
            </a:r>
          </a:p>
          <a:p>
            <a:pPr marL="0" indent="0">
              <a:buNone/>
            </a:pPr>
            <a:r>
              <a:rPr lang="de-CH" sz="3600" dirty="0"/>
              <a:t>Stephanie Aebi		</a:t>
            </a:r>
          </a:p>
          <a:p>
            <a:pPr marL="0" indent="0">
              <a:buNone/>
            </a:pPr>
            <a:r>
              <a:rPr lang="de-CH" sz="3600" dirty="0"/>
              <a:t>Sabrina Gautschi	</a:t>
            </a:r>
          </a:p>
          <a:p>
            <a:pPr marL="0" indent="0">
              <a:buNone/>
            </a:pPr>
            <a:r>
              <a:rPr lang="de-CH" sz="3600" dirty="0"/>
              <a:t>Daniela Schori			</a:t>
            </a:r>
          </a:p>
          <a:p>
            <a:pPr marL="0" indent="0">
              <a:buNone/>
            </a:pPr>
            <a:endParaRPr lang="de-CH" sz="3600" dirty="0"/>
          </a:p>
          <a:p>
            <a:pPr marL="0" indent="0">
              <a:buNone/>
            </a:pPr>
            <a:r>
              <a:rPr lang="de-CH" sz="3600" dirty="0"/>
              <a:t>Anita Ammann		</a:t>
            </a:r>
            <a:endParaRPr lang="de-CH" sz="3600" dirty="0">
              <a:solidFill>
                <a:srgbClr val="759E00"/>
              </a:solidFill>
            </a:endParaRPr>
          </a:p>
        </p:txBody>
      </p:sp>
      <p:pic>
        <p:nvPicPr>
          <p:cNvPr id="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2240" y="260649"/>
            <a:ext cx="1944216" cy="1130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9428" y="288834"/>
            <a:ext cx="1048236" cy="1075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2879211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9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240" y="260649"/>
            <a:ext cx="1944216" cy="1130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9428" y="288834"/>
            <a:ext cx="1048236" cy="1075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el 1"/>
          <p:cNvSpPr txBox="1">
            <a:spLocks/>
          </p:cNvSpPr>
          <p:nvPr/>
        </p:nvSpPr>
        <p:spPr>
          <a:xfrm>
            <a:off x="659124" y="1628800"/>
            <a:ext cx="7772400" cy="1470025"/>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CH" sz="7200" dirty="0">
                <a:solidFill>
                  <a:srgbClr val="759E00"/>
                </a:solidFill>
                <a:latin typeface="+mn-lt"/>
                <a:ea typeface="+mn-ea"/>
                <a:cs typeface="+mn-cs"/>
              </a:rPr>
              <a:t>Fragen?</a:t>
            </a:r>
          </a:p>
          <a:p>
            <a:r>
              <a:rPr lang="de-CH" sz="7200" dirty="0">
                <a:solidFill>
                  <a:srgbClr val="759E00"/>
                </a:solidFill>
                <a:latin typeface="+mn-lt"/>
                <a:ea typeface="+mn-ea"/>
                <a:cs typeface="+mn-cs"/>
              </a:rPr>
              <a:t>Inputs und Anregungen?</a:t>
            </a:r>
            <a:endParaRPr lang="de-DE" sz="7200" dirty="0">
              <a:solidFill>
                <a:srgbClr val="759E00"/>
              </a:solidFill>
              <a:latin typeface="+mn-lt"/>
              <a:ea typeface="+mn-ea"/>
              <a:cs typeface="+mn-cs"/>
            </a:endParaRPr>
          </a:p>
        </p:txBody>
      </p:sp>
      <p:sp>
        <p:nvSpPr>
          <p:cNvPr id="8" name="Inhaltsplatzhalter 7"/>
          <p:cNvSpPr>
            <a:spLocks noGrp="1"/>
          </p:cNvSpPr>
          <p:nvPr>
            <p:ph idx="1"/>
          </p:nvPr>
        </p:nvSpPr>
        <p:spPr>
          <a:xfrm>
            <a:off x="457200" y="5301208"/>
            <a:ext cx="8229600" cy="824955"/>
          </a:xfrm>
        </p:spPr>
        <p:txBody>
          <a:bodyPr>
            <a:normAutofit/>
          </a:bodyPr>
          <a:lstStyle/>
          <a:p>
            <a:pPr marL="0" indent="0" algn="ctr">
              <a:buNone/>
            </a:pPr>
            <a:r>
              <a:rPr lang="de-CH" sz="4000" dirty="0">
                <a:solidFill>
                  <a:srgbClr val="759E00"/>
                </a:solidFill>
              </a:rPr>
              <a:t>fraktion_kindergarten@alv-ag.ch</a:t>
            </a:r>
            <a:endParaRPr lang="de-DE" sz="4000" dirty="0">
              <a:solidFill>
                <a:srgbClr val="759E00"/>
              </a:solidFill>
            </a:endParaRPr>
          </a:p>
          <a:p>
            <a:endParaRPr lang="de-DE" dirty="0"/>
          </a:p>
        </p:txBody>
      </p:sp>
    </p:spTree>
    <p:extLst>
      <p:ext uri="{BB962C8B-B14F-4D97-AF65-F5344CB8AC3E}">
        <p14:creationId xmlns:p14="http://schemas.microsoft.com/office/powerpoint/2010/main" val="1833225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2320" y="300203"/>
            <a:ext cx="1485638" cy="864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467544" y="604169"/>
            <a:ext cx="8229600" cy="1143000"/>
          </a:xfrm>
        </p:spPr>
        <p:txBody>
          <a:bodyPr>
            <a:normAutofit/>
          </a:bodyPr>
          <a:lstStyle/>
          <a:p>
            <a:r>
              <a:rPr lang="de-CH" dirty="0"/>
              <a:t>Ablauf der Versammlung</a:t>
            </a:r>
            <a:endParaRPr lang="de-DE" dirty="0"/>
          </a:p>
        </p:txBody>
      </p:sp>
      <p:sp>
        <p:nvSpPr>
          <p:cNvPr id="3" name="Inhaltsplatzhalter 2"/>
          <p:cNvSpPr>
            <a:spLocks noGrp="1"/>
          </p:cNvSpPr>
          <p:nvPr>
            <p:ph idx="1"/>
          </p:nvPr>
        </p:nvSpPr>
        <p:spPr>
          <a:xfrm>
            <a:off x="457200" y="1600200"/>
            <a:ext cx="8229600" cy="4853136"/>
          </a:xfrm>
        </p:spPr>
        <p:txBody>
          <a:bodyPr>
            <a:noAutofit/>
          </a:bodyPr>
          <a:lstStyle/>
          <a:p>
            <a:r>
              <a:rPr lang="de-CH" sz="2500" dirty="0">
                <a:solidFill>
                  <a:srgbClr val="759E00"/>
                </a:solidFill>
              </a:rPr>
              <a:t>Begrüssung 			Anita Ammann </a:t>
            </a:r>
          </a:p>
          <a:p>
            <a:r>
              <a:rPr lang="de-CH" sz="2500" dirty="0"/>
              <a:t>Informationen aus dem Vorstand</a:t>
            </a:r>
          </a:p>
          <a:p>
            <a:r>
              <a:rPr lang="de-CH" sz="2500" dirty="0"/>
              <a:t>Input EULE-Modell der PH FHNW Manuela Schuler</a:t>
            </a:r>
          </a:p>
          <a:p>
            <a:r>
              <a:rPr lang="de-CH" sz="2500" dirty="0">
                <a:solidFill>
                  <a:srgbClr val="759E00"/>
                </a:solidFill>
              </a:rPr>
              <a:t>Kurze Pause</a:t>
            </a:r>
          </a:p>
          <a:p>
            <a:r>
              <a:rPr lang="de-CH" sz="2500" dirty="0"/>
              <a:t>Diskussion zum EULE-Modell</a:t>
            </a:r>
          </a:p>
          <a:p>
            <a:r>
              <a:rPr lang="de-CH" sz="2500" dirty="0"/>
              <a:t>Aktuelles aus der alv- Geschäftsleitung	</a:t>
            </a:r>
            <a:br>
              <a:rPr lang="de-CH" sz="2500" dirty="0"/>
            </a:br>
            <a:r>
              <a:rPr lang="de-CH" sz="2500" dirty="0"/>
              <a:t>					M. </a:t>
            </a:r>
            <a:r>
              <a:rPr lang="de-CH" sz="2500" dirty="0" err="1"/>
              <a:t>Bless</a:t>
            </a:r>
            <a:r>
              <a:rPr lang="de-CH" sz="2500" dirty="0"/>
              <a:t> und M. </a:t>
            </a:r>
            <a:r>
              <a:rPr lang="de-CH" sz="2500" dirty="0" err="1"/>
              <a:t>Dubach</a:t>
            </a:r>
            <a:endParaRPr lang="de-CH" sz="2500" dirty="0"/>
          </a:p>
          <a:p>
            <a:r>
              <a:rPr lang="de-CH" sz="2500" dirty="0"/>
              <a:t>Informationen aus dem BKS 	Christian </a:t>
            </a:r>
            <a:r>
              <a:rPr lang="de-CH" sz="2500" dirty="0" err="1"/>
              <a:t>Aeberli</a:t>
            </a:r>
            <a:endParaRPr lang="de-CH" sz="2500" dirty="0"/>
          </a:p>
          <a:p>
            <a:r>
              <a:rPr lang="de-CH" sz="2500" dirty="0"/>
              <a:t>Moderierte Diskussion		</a:t>
            </a:r>
          </a:p>
          <a:p>
            <a:r>
              <a:rPr lang="de-CH" sz="2500" dirty="0">
                <a:solidFill>
                  <a:srgbClr val="759E00"/>
                </a:solidFill>
              </a:rPr>
              <a:t>Ausklang: </a:t>
            </a:r>
            <a:br>
              <a:rPr lang="de-CH" sz="2500" dirty="0">
                <a:solidFill>
                  <a:srgbClr val="759E00"/>
                </a:solidFill>
              </a:rPr>
            </a:br>
            <a:r>
              <a:rPr lang="de-CH" sz="2500" dirty="0">
                <a:solidFill>
                  <a:srgbClr val="759E00"/>
                </a:solidFill>
              </a:rPr>
              <a:t>Führung durch das Betriebsgelände, kulinarischer Input</a:t>
            </a:r>
          </a:p>
        </p:txBody>
      </p:sp>
      <p:pic>
        <p:nvPicPr>
          <p:cNvPr id="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7544" y="288834"/>
            <a:ext cx="864096" cy="886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Begrüssu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08638" y="1637053"/>
            <a:ext cx="487363" cy="487363"/>
          </a:xfrm>
          <a:prstGeom prst="rect">
            <a:avLst/>
          </a:prstGeom>
        </p:spPr>
      </p:pic>
    </p:spTree>
    <p:extLst>
      <p:ext uri="{BB962C8B-B14F-4D97-AF65-F5344CB8AC3E}">
        <p14:creationId xmlns:p14="http://schemas.microsoft.com/office/powerpoint/2010/main" val="36165448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75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2320" y="300203"/>
            <a:ext cx="1485638" cy="864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457200" y="1052736"/>
            <a:ext cx="8229600" cy="1512168"/>
          </a:xfrm>
        </p:spPr>
        <p:txBody>
          <a:bodyPr>
            <a:normAutofit/>
          </a:bodyPr>
          <a:lstStyle/>
          <a:p>
            <a:r>
              <a:rPr lang="de-CH" dirty="0"/>
              <a:t>Aktuelles aus der Fraktionsleitung</a:t>
            </a:r>
            <a:endParaRPr lang="de-DE" dirty="0"/>
          </a:p>
        </p:txBody>
      </p:sp>
      <p:sp>
        <p:nvSpPr>
          <p:cNvPr id="3" name="Inhaltsplatzhalter 2"/>
          <p:cNvSpPr>
            <a:spLocks noGrp="1"/>
          </p:cNvSpPr>
          <p:nvPr>
            <p:ph idx="1"/>
          </p:nvPr>
        </p:nvSpPr>
        <p:spPr>
          <a:xfrm>
            <a:off x="457200" y="2564904"/>
            <a:ext cx="8229600" cy="3561259"/>
          </a:xfrm>
        </p:spPr>
        <p:txBody>
          <a:bodyPr/>
          <a:lstStyle/>
          <a:p>
            <a:r>
              <a:rPr lang="de-CH" dirty="0"/>
              <a:t>Jahresrückblick</a:t>
            </a:r>
          </a:p>
          <a:p>
            <a:r>
              <a:rPr lang="de-CH" dirty="0">
                <a:solidFill>
                  <a:srgbClr val="759E00"/>
                </a:solidFill>
              </a:rPr>
              <a:t>Jahresziele und Visionen</a:t>
            </a:r>
          </a:p>
          <a:p>
            <a:r>
              <a:rPr lang="de-CH" dirty="0"/>
              <a:t>Verabschiedung von Manuela Schuler</a:t>
            </a:r>
          </a:p>
          <a:p>
            <a:r>
              <a:rPr lang="de-CH" dirty="0"/>
              <a:t>Begrüssung von Jeanette </a:t>
            </a:r>
            <a:r>
              <a:rPr lang="de-CH" dirty="0" err="1"/>
              <a:t>Gautschi</a:t>
            </a:r>
            <a:endParaRPr lang="de-CH" dirty="0"/>
          </a:p>
          <a:p>
            <a:pPr marL="0" indent="0">
              <a:buNone/>
            </a:pPr>
            <a:endParaRPr lang="de-DE" dirty="0"/>
          </a:p>
        </p:txBody>
      </p:sp>
      <p:pic>
        <p:nvPicPr>
          <p:cNvPr id="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7544" y="288834"/>
            <a:ext cx="864096" cy="886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Aktuell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12360" y="3589709"/>
            <a:ext cx="487363" cy="487363"/>
          </a:xfrm>
          <a:prstGeom prst="rect">
            <a:avLst/>
          </a:prstGeom>
        </p:spPr>
      </p:pic>
    </p:spTree>
    <p:extLst>
      <p:ext uri="{BB962C8B-B14F-4D97-AF65-F5344CB8AC3E}">
        <p14:creationId xmlns:p14="http://schemas.microsoft.com/office/powerpoint/2010/main" val="8401018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88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6856" y="793155"/>
            <a:ext cx="8229600" cy="1143000"/>
          </a:xfrm>
        </p:spPr>
        <p:txBody>
          <a:bodyPr/>
          <a:lstStyle/>
          <a:p>
            <a:r>
              <a:rPr lang="de-CH" dirty="0"/>
              <a:t>Jahresrückblick</a:t>
            </a:r>
            <a:endParaRPr lang="de-DE" dirty="0"/>
          </a:p>
        </p:txBody>
      </p:sp>
      <p:sp>
        <p:nvSpPr>
          <p:cNvPr id="3" name="Inhaltsplatzhalter 2"/>
          <p:cNvSpPr>
            <a:spLocks noGrp="1"/>
          </p:cNvSpPr>
          <p:nvPr>
            <p:ph idx="1"/>
          </p:nvPr>
        </p:nvSpPr>
        <p:spPr>
          <a:xfrm>
            <a:off x="456989" y="1988840"/>
            <a:ext cx="8229600" cy="4209331"/>
          </a:xfrm>
        </p:spPr>
        <p:txBody>
          <a:bodyPr>
            <a:normAutofit/>
          </a:bodyPr>
          <a:lstStyle/>
          <a:p>
            <a:r>
              <a:rPr lang="de-CH" dirty="0"/>
              <a:t>Neues Lohnsystem, Vollpensum</a:t>
            </a:r>
          </a:p>
          <a:p>
            <a:r>
              <a:rPr lang="de-CH" dirty="0"/>
              <a:t>Einschätzungsbogen Kindergarten</a:t>
            </a:r>
          </a:p>
          <a:p>
            <a:r>
              <a:rPr lang="de-CH" dirty="0"/>
              <a:t>Flyer in 10 verschiedenen Sprachen</a:t>
            </a:r>
          </a:p>
          <a:p>
            <a:r>
              <a:rPr lang="de-CH" dirty="0"/>
              <a:t>Plattform Kindergarten/ Primar</a:t>
            </a:r>
          </a:p>
          <a:p>
            <a:r>
              <a:rPr lang="de-CH" dirty="0"/>
              <a:t>Kindergartenforum</a:t>
            </a:r>
          </a:p>
          <a:p>
            <a:r>
              <a:rPr lang="de-CH" dirty="0"/>
              <a:t>Weiterbildung</a:t>
            </a:r>
          </a:p>
          <a:p>
            <a:endParaRPr lang="de-DE" dirty="0"/>
          </a:p>
        </p:txBody>
      </p:sp>
      <p:pic>
        <p:nvPicPr>
          <p:cNvPr id="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32240" y="260649"/>
            <a:ext cx="1944216" cy="1130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9428" y="288834"/>
            <a:ext cx="1048236" cy="1075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Jahresrückblic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123728" y="1147786"/>
            <a:ext cx="487363" cy="487363"/>
          </a:xfrm>
          <a:prstGeom prst="rect">
            <a:avLst/>
          </a:prstGeom>
        </p:spPr>
      </p:pic>
      <p:pic>
        <p:nvPicPr>
          <p:cNvPr id="8" name="Lohnnsystem und Pensu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6372200" y="2057402"/>
            <a:ext cx="487363" cy="487363"/>
          </a:xfrm>
          <a:prstGeom prst="rect">
            <a:avLst/>
          </a:prstGeom>
        </p:spPr>
      </p:pic>
    </p:spTree>
    <p:extLst>
      <p:ext uri="{BB962C8B-B14F-4D97-AF65-F5344CB8AC3E}">
        <p14:creationId xmlns:p14="http://schemas.microsoft.com/office/powerpoint/2010/main" val="31203954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9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4152"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6856" y="1423517"/>
            <a:ext cx="8229600" cy="1143000"/>
          </a:xfrm>
        </p:spPr>
        <p:txBody>
          <a:bodyPr/>
          <a:lstStyle/>
          <a:p>
            <a:r>
              <a:rPr lang="de-CH" dirty="0"/>
              <a:t>Einschätzungsbogen</a:t>
            </a:r>
            <a:endParaRPr lang="de-DE" dirty="0"/>
          </a:p>
        </p:txBody>
      </p:sp>
      <p:sp>
        <p:nvSpPr>
          <p:cNvPr id="3" name="Inhaltsplatzhalter 2"/>
          <p:cNvSpPr>
            <a:spLocks noGrp="1"/>
          </p:cNvSpPr>
          <p:nvPr>
            <p:ph idx="1"/>
          </p:nvPr>
        </p:nvSpPr>
        <p:spPr>
          <a:xfrm>
            <a:off x="457200" y="2564904"/>
            <a:ext cx="8229600" cy="3561259"/>
          </a:xfrm>
        </p:spPr>
        <p:txBody>
          <a:bodyPr>
            <a:normAutofit fontScale="92500" lnSpcReduction="20000"/>
          </a:bodyPr>
          <a:lstStyle/>
          <a:p>
            <a:pPr>
              <a:buFontTx/>
              <a:buChar char="-"/>
              <a:tabLst>
                <a:tab pos="7981950" algn="r"/>
              </a:tabLst>
            </a:pPr>
            <a:r>
              <a:rPr lang="de-CH" dirty="0"/>
              <a:t>2018: 	Arbeitsgruppe Einschätzungsbogen</a:t>
            </a:r>
          </a:p>
          <a:p>
            <a:pPr>
              <a:buFontTx/>
              <a:buChar char="-"/>
              <a:tabLst>
                <a:tab pos="2506663" algn="l"/>
                <a:tab pos="7981950" algn="r"/>
              </a:tabLst>
            </a:pPr>
            <a:r>
              <a:rPr lang="de-CH" dirty="0"/>
              <a:t>2018-2021: 	Ausarbeitung, Implementierung im 	Lehreroffice, etc.</a:t>
            </a:r>
          </a:p>
          <a:p>
            <a:pPr>
              <a:buFontTx/>
              <a:buChar char="-"/>
              <a:tabLst>
                <a:tab pos="2506663" algn="l"/>
                <a:tab pos="2867025" algn="l"/>
                <a:tab pos="7981950" algn="r"/>
              </a:tabLst>
            </a:pPr>
            <a:r>
              <a:rPr lang="de-CH" dirty="0"/>
              <a:t>Heute:	Routine gewinnen</a:t>
            </a:r>
            <a:br>
              <a:rPr lang="de-CH" dirty="0"/>
            </a:br>
            <a:r>
              <a:rPr lang="de-CH" dirty="0"/>
              <a:t>	Pragmatismus</a:t>
            </a:r>
            <a:br>
              <a:rPr lang="de-CH" dirty="0"/>
            </a:br>
            <a:r>
              <a:rPr lang="de-CH" dirty="0"/>
              <a:t>	Vorgaben</a:t>
            </a:r>
            <a:br>
              <a:rPr lang="de-CH" dirty="0"/>
            </a:br>
            <a:r>
              <a:rPr lang="de-CH" dirty="0"/>
              <a:t>	Rechenschaft gegenüber Eltern</a:t>
            </a:r>
            <a:br>
              <a:rPr lang="de-CH" dirty="0"/>
            </a:br>
            <a:r>
              <a:rPr lang="de-CH" dirty="0"/>
              <a:t>	Beurteilung innerhalb des Zyklus 1</a:t>
            </a:r>
          </a:p>
        </p:txBody>
      </p:sp>
      <p:pic>
        <p:nvPicPr>
          <p:cNvPr id="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2240" y="260649"/>
            <a:ext cx="1944216" cy="1130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9428" y="288834"/>
            <a:ext cx="1048236" cy="1075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Einschätzungsbog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16985" y="1817835"/>
            <a:ext cx="487363" cy="487363"/>
          </a:xfrm>
          <a:prstGeom prst="rect">
            <a:avLst/>
          </a:prstGeom>
        </p:spPr>
      </p:pic>
    </p:spTree>
    <p:extLst>
      <p:ext uri="{BB962C8B-B14F-4D97-AF65-F5344CB8AC3E}">
        <p14:creationId xmlns:p14="http://schemas.microsoft.com/office/powerpoint/2010/main" val="21732777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49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6856" y="793155"/>
            <a:ext cx="8229600" cy="1143000"/>
          </a:xfrm>
        </p:spPr>
        <p:txBody>
          <a:bodyPr/>
          <a:lstStyle/>
          <a:p>
            <a:r>
              <a:rPr lang="de-CH" dirty="0"/>
              <a:t>Jahresrückblick</a:t>
            </a:r>
            <a:endParaRPr lang="de-DE" dirty="0"/>
          </a:p>
        </p:txBody>
      </p:sp>
      <p:sp>
        <p:nvSpPr>
          <p:cNvPr id="3" name="Inhaltsplatzhalter 2"/>
          <p:cNvSpPr>
            <a:spLocks noGrp="1"/>
          </p:cNvSpPr>
          <p:nvPr>
            <p:ph idx="1"/>
          </p:nvPr>
        </p:nvSpPr>
        <p:spPr>
          <a:xfrm>
            <a:off x="456989" y="1988840"/>
            <a:ext cx="8229600" cy="4209331"/>
          </a:xfrm>
        </p:spPr>
        <p:txBody>
          <a:bodyPr>
            <a:normAutofit/>
          </a:bodyPr>
          <a:lstStyle/>
          <a:p>
            <a:r>
              <a:rPr lang="de-CH" dirty="0">
                <a:solidFill>
                  <a:schemeClr val="bg1">
                    <a:lumMod val="85000"/>
                  </a:schemeClr>
                </a:solidFill>
              </a:rPr>
              <a:t>Neues Lohnsystem</a:t>
            </a:r>
          </a:p>
          <a:p>
            <a:r>
              <a:rPr lang="de-CH" dirty="0">
                <a:solidFill>
                  <a:schemeClr val="bg1">
                    <a:lumMod val="85000"/>
                  </a:schemeClr>
                </a:solidFill>
              </a:rPr>
              <a:t>Einschätzungsbogen Kindergarten</a:t>
            </a:r>
          </a:p>
          <a:p>
            <a:pPr>
              <a:tabLst>
                <a:tab pos="7981950" algn="r"/>
              </a:tabLst>
            </a:pPr>
            <a:r>
              <a:rPr lang="de-CH" dirty="0"/>
              <a:t>Flyer in 10 verschiedenen Sprachen</a:t>
            </a:r>
          </a:p>
          <a:p>
            <a:r>
              <a:rPr lang="de-CH" dirty="0"/>
              <a:t>Plattform Kindergarten/ Primar</a:t>
            </a:r>
          </a:p>
          <a:p>
            <a:r>
              <a:rPr lang="de-CH" dirty="0"/>
              <a:t>Kindergartenforum</a:t>
            </a:r>
          </a:p>
          <a:p>
            <a:r>
              <a:rPr lang="de-CH" dirty="0"/>
              <a:t>Weiterbildung</a:t>
            </a:r>
          </a:p>
          <a:p>
            <a:endParaRPr lang="de-DE" dirty="0"/>
          </a:p>
        </p:txBody>
      </p:sp>
      <p:pic>
        <p:nvPicPr>
          <p:cNvPr id="4"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32240" y="260649"/>
            <a:ext cx="1944216" cy="1130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9428" y="288834"/>
            <a:ext cx="1048236" cy="1075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Rückblic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876256" y="3212976"/>
            <a:ext cx="487363" cy="487363"/>
          </a:xfrm>
          <a:prstGeom prst="rect">
            <a:avLst/>
          </a:prstGeom>
        </p:spPr>
      </p:pic>
      <p:pic>
        <p:nvPicPr>
          <p:cNvPr id="7" name="Sound aufgezeichne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6244877" y="3849823"/>
            <a:ext cx="487363" cy="487363"/>
          </a:xfrm>
          <a:prstGeom prst="rect">
            <a:avLst/>
          </a:prstGeom>
        </p:spPr>
      </p:pic>
      <p:pic>
        <p:nvPicPr>
          <p:cNvPr id="8" name="Sound aufgezeichne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4211960" y="4725144"/>
            <a:ext cx="487363" cy="487363"/>
          </a:xfrm>
          <a:prstGeom prst="rect">
            <a:avLst/>
          </a:prstGeom>
        </p:spPr>
      </p:pic>
    </p:spTree>
    <p:extLst>
      <p:ext uri="{BB962C8B-B14F-4D97-AF65-F5344CB8AC3E}">
        <p14:creationId xmlns:p14="http://schemas.microsoft.com/office/powerpoint/2010/main" val="25691398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8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2248"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9044" fill="hold"/>
                                        <p:tgtEl>
                                          <p:spTgt spid="8"/>
                                        </p:tgtEl>
                                      </p:cBhvr>
                                    </p:cmd>
                                  </p:childTnLst>
                                </p:cTn>
                              </p:par>
                            </p:childTnLst>
                          </p:cTn>
                        </p:par>
                      </p:childTnLst>
                    </p:cTn>
                  </p:par>
                </p:childTnLst>
              </p:cTn>
              <p:nextCondLst>
                <p:cond evt="onClick" delay="0">
                  <p:tgtEl>
                    <p:spTgt spid="8"/>
                  </p:tgtEl>
                </p:cond>
              </p:nextCondLst>
            </p:seq>
            <p:audio>
              <p:cMediaNode vol="80000">
                <p:cTn id="19"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6856" y="1423517"/>
            <a:ext cx="8229600" cy="1143000"/>
          </a:xfrm>
        </p:spPr>
        <p:txBody>
          <a:bodyPr/>
          <a:lstStyle/>
          <a:p>
            <a:r>
              <a:rPr lang="de-CH" dirty="0"/>
              <a:t>Weiterbildung</a:t>
            </a:r>
            <a:endParaRPr lang="de-DE" dirty="0"/>
          </a:p>
        </p:txBody>
      </p:sp>
      <p:sp>
        <p:nvSpPr>
          <p:cNvPr id="3" name="Inhaltsplatzhalter 2"/>
          <p:cNvSpPr>
            <a:spLocks noGrp="1"/>
          </p:cNvSpPr>
          <p:nvPr>
            <p:ph idx="1"/>
          </p:nvPr>
        </p:nvSpPr>
        <p:spPr>
          <a:xfrm>
            <a:off x="457200" y="2564904"/>
            <a:ext cx="8229600" cy="3960440"/>
          </a:xfrm>
        </p:spPr>
        <p:txBody>
          <a:bodyPr>
            <a:normAutofit/>
          </a:bodyPr>
          <a:lstStyle/>
          <a:p>
            <a:pPr marL="0" indent="0">
              <a:buNone/>
              <a:tabLst>
                <a:tab pos="8037513" algn="r"/>
              </a:tabLst>
            </a:pPr>
            <a:r>
              <a:rPr lang="de-CH" dirty="0">
                <a:solidFill>
                  <a:srgbClr val="759E00"/>
                </a:solidFill>
              </a:rPr>
              <a:t>	</a:t>
            </a:r>
          </a:p>
          <a:p>
            <a:pPr marL="0" indent="0">
              <a:buNone/>
              <a:tabLst>
                <a:tab pos="3679825" algn="l"/>
                <a:tab pos="8037513" algn="r"/>
              </a:tabLst>
            </a:pPr>
            <a:r>
              <a:rPr lang="de-CH" dirty="0">
                <a:solidFill>
                  <a:srgbClr val="759E00"/>
                </a:solidFill>
              </a:rPr>
              <a:t>	</a:t>
            </a:r>
          </a:p>
          <a:p>
            <a:pPr marL="0" indent="0">
              <a:buNone/>
              <a:tabLst>
                <a:tab pos="3679825" algn="l"/>
                <a:tab pos="8037513" algn="r"/>
              </a:tabLst>
            </a:pPr>
            <a:r>
              <a:rPr lang="de-CH" dirty="0">
                <a:solidFill>
                  <a:srgbClr val="759E00"/>
                </a:solidFill>
              </a:rPr>
              <a:t>	</a:t>
            </a:r>
            <a:r>
              <a:rPr lang="de-CH" dirty="0"/>
              <a:t>Bring dich ein und</a:t>
            </a:r>
          </a:p>
          <a:p>
            <a:pPr marL="0" indent="0">
              <a:buNone/>
              <a:tabLst>
                <a:tab pos="3679825" algn="l"/>
                <a:tab pos="8037513" algn="r"/>
              </a:tabLst>
            </a:pPr>
            <a:r>
              <a:rPr lang="de-CH" dirty="0"/>
              <a:t>	hinterlasse deine Ideen</a:t>
            </a:r>
          </a:p>
          <a:p>
            <a:pPr marL="0" indent="0">
              <a:buNone/>
              <a:tabLst>
                <a:tab pos="3679825" algn="l"/>
                <a:tab pos="8037513" algn="r"/>
              </a:tabLst>
            </a:pPr>
            <a:r>
              <a:rPr lang="de-CH" dirty="0"/>
              <a:t>	auf unserem </a:t>
            </a:r>
            <a:r>
              <a:rPr lang="de-CH" dirty="0" err="1"/>
              <a:t>Padlet</a:t>
            </a:r>
            <a:r>
              <a:rPr lang="de-CH" dirty="0"/>
              <a:t>!</a:t>
            </a: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240" y="260649"/>
            <a:ext cx="1944216" cy="1130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9428" y="288834"/>
            <a:ext cx="1048236" cy="1075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28" y="2780928"/>
            <a:ext cx="3863752" cy="3863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3500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732240" y="260649"/>
            <a:ext cx="1944216" cy="1130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446856" y="548680"/>
            <a:ext cx="8229600" cy="1143000"/>
          </a:xfrm>
        </p:spPr>
        <p:txBody>
          <a:bodyPr>
            <a:normAutofit/>
          </a:bodyPr>
          <a:lstStyle/>
          <a:p>
            <a:r>
              <a:rPr lang="de-CH" dirty="0"/>
              <a:t>Jahresziele und Visionen</a:t>
            </a:r>
            <a:endParaRPr lang="de-DE" dirty="0"/>
          </a:p>
        </p:txBody>
      </p:sp>
      <p:pic>
        <p:nvPicPr>
          <p:cNvPr id="5"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99428" y="288834"/>
            <a:ext cx="1048236" cy="1075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Inhaltsplatzhalter 6"/>
          <p:cNvSpPr>
            <a:spLocks noGrp="1"/>
          </p:cNvSpPr>
          <p:nvPr>
            <p:ph idx="1"/>
          </p:nvPr>
        </p:nvSpPr>
        <p:spPr>
          <a:xfrm>
            <a:off x="467309" y="1556792"/>
            <a:ext cx="8229600" cy="3921299"/>
          </a:xfrm>
        </p:spPr>
        <p:txBody>
          <a:bodyPr>
            <a:noAutofit/>
          </a:bodyPr>
          <a:lstStyle/>
          <a:p>
            <a:r>
              <a:rPr lang="de-CH" dirty="0"/>
              <a:t>Themen aufnehmen, weitergeben und antizipieren</a:t>
            </a:r>
          </a:p>
          <a:p>
            <a:r>
              <a:rPr lang="de-CH" dirty="0"/>
              <a:t>Sichtbarkeit und Mitgliederpflege</a:t>
            </a:r>
          </a:p>
          <a:p>
            <a:r>
              <a:rPr lang="de-CH" dirty="0"/>
              <a:t>Umfrage für Mitglieder</a:t>
            </a:r>
          </a:p>
          <a:p>
            <a:r>
              <a:rPr lang="de-CH" dirty="0"/>
              <a:t>Zyklus 1 zusammenwachsen</a:t>
            </a:r>
          </a:p>
          <a:p>
            <a:r>
              <a:rPr lang="de-CH" dirty="0"/>
              <a:t>Lohnunterschied</a:t>
            </a:r>
          </a:p>
          <a:p>
            <a:r>
              <a:rPr lang="de-CH" dirty="0"/>
              <a:t>Einschätzungsbogen</a:t>
            </a:r>
          </a:p>
          <a:p>
            <a:r>
              <a:rPr lang="de-CH" dirty="0"/>
              <a:t>Vernetzen mit Berufsverbänden aus anderen Kantonen</a:t>
            </a:r>
            <a:endParaRPr lang="de-DE" dirty="0">
              <a:solidFill>
                <a:srgbClr val="759E00"/>
              </a:solidFill>
            </a:endParaRPr>
          </a:p>
        </p:txBody>
      </p:sp>
      <p:pic>
        <p:nvPicPr>
          <p:cNvPr id="3" name="Sound aufgezeich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3131840" y="2176516"/>
            <a:ext cx="487363" cy="487363"/>
          </a:xfrm>
          <a:prstGeom prst="rect">
            <a:avLst/>
          </a:prstGeom>
        </p:spPr>
      </p:pic>
      <p:pic>
        <p:nvPicPr>
          <p:cNvPr id="6" name="Sichtbarkei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6588224" y="2687579"/>
            <a:ext cx="487363" cy="487363"/>
          </a:xfrm>
          <a:prstGeom prst="rect">
            <a:avLst/>
          </a:prstGeom>
        </p:spPr>
      </p:pic>
      <p:pic>
        <p:nvPicPr>
          <p:cNvPr id="8" name="Zyklus 1">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5724128" y="3933056"/>
            <a:ext cx="487363" cy="487363"/>
          </a:xfrm>
          <a:prstGeom prst="rect">
            <a:avLst/>
          </a:prstGeom>
        </p:spPr>
      </p:pic>
      <p:pic>
        <p:nvPicPr>
          <p:cNvPr id="9" name="Sound aufgezeich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3998260" y="4443688"/>
            <a:ext cx="487363" cy="487363"/>
          </a:xfrm>
          <a:prstGeom prst="rect">
            <a:avLst/>
          </a:prstGeom>
        </p:spPr>
      </p:pic>
      <p:pic>
        <p:nvPicPr>
          <p:cNvPr id="10" name="Einschätzungsbogen">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5"/>
          <a:stretch>
            <a:fillRect/>
          </a:stretch>
        </p:blipFill>
        <p:spPr>
          <a:xfrm>
            <a:off x="3108140" y="6154152"/>
            <a:ext cx="487363" cy="487363"/>
          </a:xfrm>
          <a:prstGeom prst="rect">
            <a:avLst/>
          </a:prstGeom>
        </p:spPr>
      </p:pic>
    </p:spTree>
    <p:extLst>
      <p:ext uri="{BB962C8B-B14F-4D97-AF65-F5344CB8AC3E}">
        <p14:creationId xmlns:p14="http://schemas.microsoft.com/office/powerpoint/2010/main" val="11628457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95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7728"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63858" fill="hold"/>
                                        <p:tgtEl>
                                          <p:spTgt spid="8"/>
                                        </p:tgtEl>
                                      </p:cBhvr>
                                    </p:cmd>
                                  </p:childTnLst>
                                </p:cTn>
                              </p:par>
                            </p:childTnLst>
                          </p:cTn>
                        </p:par>
                      </p:childTnLst>
                    </p:cTn>
                  </p:par>
                </p:childTnLst>
              </p:cTn>
              <p:nextCondLst>
                <p:cond evt="onClick" delay="0">
                  <p:tgtEl>
                    <p:spTgt spid="8"/>
                  </p:tgtEl>
                </p:cond>
              </p:nextCondLst>
            </p:seq>
            <p:audio>
              <p:cMediaNode vol="80000">
                <p:cTn id="19" fill="hold" display="0">
                  <p:stCondLst>
                    <p:cond delay="indefinite"/>
                  </p:stCondLst>
                  <p:endCondLst>
                    <p:cond evt="onStopAudio" delay="0">
                      <p:tgtEl>
                        <p:sldTgt/>
                      </p:tgtEl>
                    </p:cond>
                  </p:endCondLst>
                </p:cTn>
                <p:tgtEl>
                  <p:spTgt spid="8"/>
                </p:tgtEl>
              </p:cMediaNode>
            </p:audio>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5429" fill="hold"/>
                                        <p:tgtEl>
                                          <p:spTgt spid="9"/>
                                        </p:tgtEl>
                                      </p:cBhvr>
                                    </p:cmd>
                                  </p:childTnLst>
                                </p:cTn>
                              </p:par>
                            </p:childTnLst>
                          </p:cTn>
                        </p:par>
                      </p:childTnLst>
                    </p:cTn>
                  </p:par>
                </p:childTnLst>
              </p:cTn>
              <p:nextCondLst>
                <p:cond evt="onClick" delay="0">
                  <p:tgtEl>
                    <p:spTgt spid="9"/>
                  </p:tgtEl>
                </p:cond>
              </p:nextCondLst>
            </p:seq>
            <p:audio>
              <p:cMediaNode vol="80000">
                <p:cTn id="25" fill="hold" display="0">
                  <p:stCondLst>
                    <p:cond delay="indefinite"/>
                  </p:stCondLst>
                  <p:endCondLst>
                    <p:cond evt="onStopAudio" delay="0">
                      <p:tgtEl>
                        <p:sldTgt/>
                      </p:tgtEl>
                    </p:cond>
                  </p:endCondLst>
                </p:cTn>
                <p:tgtEl>
                  <p:spTgt spid="9"/>
                </p:tgtEl>
              </p:cMediaNode>
            </p:audio>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37679" fill="hold"/>
                                        <p:tgtEl>
                                          <p:spTgt spid="10"/>
                                        </p:tgtEl>
                                      </p:cBhvr>
                                    </p:cmd>
                                  </p:childTnLst>
                                </p:cTn>
                              </p:par>
                            </p:childTnLst>
                          </p:cTn>
                        </p:par>
                      </p:childTnLst>
                    </p:cTn>
                  </p:par>
                </p:childTnLst>
              </p:cTn>
              <p:nextCondLst>
                <p:cond evt="onClick" delay="0">
                  <p:tgtEl>
                    <p:spTgt spid="10"/>
                  </p:tgtEl>
                </p:cond>
              </p:nextCondLst>
            </p:seq>
            <p:audio>
              <p:cMediaNode vol="80000">
                <p:cTn id="31"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38472" y="793155"/>
            <a:ext cx="8229600" cy="1143000"/>
          </a:xfrm>
        </p:spPr>
        <p:txBody>
          <a:bodyPr/>
          <a:lstStyle/>
          <a:p>
            <a:r>
              <a:rPr lang="de-CH" dirty="0"/>
              <a:t>Verabschiedung</a:t>
            </a:r>
            <a:endParaRPr lang="de-DE" dirty="0"/>
          </a:p>
        </p:txBody>
      </p:sp>
      <p:pic>
        <p:nvPicPr>
          <p:cNvPr id="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32240" y="260649"/>
            <a:ext cx="1944216" cy="1130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9428" y="288834"/>
            <a:ext cx="1048236" cy="1075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Inhaltsplatzhalter 5"/>
          <p:cNvSpPr>
            <a:spLocks noGrp="1"/>
          </p:cNvSpPr>
          <p:nvPr>
            <p:ph idx="1"/>
          </p:nvPr>
        </p:nvSpPr>
        <p:spPr>
          <a:xfrm>
            <a:off x="457200" y="1772816"/>
            <a:ext cx="8229600" cy="4353347"/>
          </a:xfrm>
        </p:spPr>
        <p:txBody>
          <a:bodyPr/>
          <a:lstStyle/>
          <a:p>
            <a:pPr marL="0" indent="0">
              <a:buNone/>
              <a:tabLst>
                <a:tab pos="7981950" algn="r"/>
              </a:tabLst>
            </a:pPr>
            <a:r>
              <a:rPr lang="de-CH" dirty="0">
                <a:solidFill>
                  <a:srgbClr val="759E00"/>
                </a:solidFill>
              </a:rPr>
              <a:t>	Stefanie </a:t>
            </a:r>
            <a:r>
              <a:rPr lang="de-CH" dirty="0" err="1">
                <a:solidFill>
                  <a:srgbClr val="759E00"/>
                </a:solidFill>
              </a:rPr>
              <a:t>Thalmann</a:t>
            </a:r>
            <a:endParaRPr lang="de-CH" dirty="0">
              <a:solidFill>
                <a:srgbClr val="759E00"/>
              </a:solidFill>
            </a:endParaRPr>
          </a:p>
          <a:p>
            <a:pPr marL="0" indent="0">
              <a:buNone/>
              <a:tabLst>
                <a:tab pos="7981950" algn="r"/>
              </a:tabLst>
            </a:pPr>
            <a:r>
              <a:rPr lang="de-CH" sz="4000" dirty="0"/>
              <a:t>Manuela Schuler</a:t>
            </a:r>
            <a:endParaRPr lang="de-DE" sz="4000" dirty="0"/>
          </a:p>
        </p:txBody>
      </p:sp>
      <p:sp>
        <p:nvSpPr>
          <p:cNvPr id="7" name="Titel 1"/>
          <p:cNvSpPr txBox="1">
            <a:spLocks/>
          </p:cNvSpPr>
          <p:nvPr/>
        </p:nvSpPr>
        <p:spPr>
          <a:xfrm>
            <a:off x="499428" y="378904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CH" dirty="0"/>
              <a:t>Neue Verstärkung</a:t>
            </a:r>
            <a:endParaRPr lang="de-DE" dirty="0"/>
          </a:p>
        </p:txBody>
      </p:sp>
      <p:sp>
        <p:nvSpPr>
          <p:cNvPr id="8" name="Inhaltsplatzhalter 2"/>
          <p:cNvSpPr txBox="1">
            <a:spLocks/>
          </p:cNvSpPr>
          <p:nvPr/>
        </p:nvSpPr>
        <p:spPr>
          <a:xfrm>
            <a:off x="457200" y="4725144"/>
            <a:ext cx="8229600" cy="1401019"/>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tabLst>
                <a:tab pos="7891463" algn="r"/>
              </a:tabLst>
            </a:pPr>
            <a:r>
              <a:rPr lang="de-CH" sz="4000">
                <a:solidFill>
                  <a:srgbClr val="759E00"/>
                </a:solidFill>
              </a:rPr>
              <a:t>	</a:t>
            </a:r>
          </a:p>
          <a:p>
            <a:pPr marL="0" indent="0">
              <a:buFont typeface="Arial" panose="020B0604020202020204" pitchFamily="34" charset="0"/>
              <a:buNone/>
              <a:tabLst>
                <a:tab pos="7891463" algn="r"/>
              </a:tabLst>
            </a:pPr>
            <a:r>
              <a:rPr lang="de-CH" sz="4000">
                <a:solidFill>
                  <a:srgbClr val="759E00"/>
                </a:solidFill>
              </a:rPr>
              <a:t>Jeannette Gautschi	</a:t>
            </a:r>
            <a:endParaRPr lang="de-CH" dirty="0"/>
          </a:p>
        </p:txBody>
      </p:sp>
      <p:pic>
        <p:nvPicPr>
          <p:cNvPr id="3" name="Verabschiedu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309590" y="2589944"/>
            <a:ext cx="487363" cy="487363"/>
          </a:xfrm>
          <a:prstGeom prst="rect">
            <a:avLst/>
          </a:prstGeom>
        </p:spPr>
      </p:pic>
      <p:pic>
        <p:nvPicPr>
          <p:cNvPr id="9" name="Verstärkun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4802288" y="5588299"/>
            <a:ext cx="487363" cy="487363"/>
          </a:xfrm>
          <a:prstGeom prst="rect">
            <a:avLst/>
          </a:prstGeom>
        </p:spPr>
      </p:pic>
    </p:spTree>
    <p:extLst>
      <p:ext uri="{BB962C8B-B14F-4D97-AF65-F5344CB8AC3E}">
        <p14:creationId xmlns:p14="http://schemas.microsoft.com/office/powerpoint/2010/main" val="34502306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24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9771" fill="hold"/>
                                        <p:tgtEl>
                                          <p:spTgt spid="9"/>
                                        </p:tgtEl>
                                      </p:cBhvr>
                                    </p:cmd>
                                  </p:childTnLst>
                                </p:cTn>
                              </p:par>
                            </p:childTnLst>
                          </p:cTn>
                        </p:par>
                      </p:childTnLst>
                    </p:cTn>
                  </p:par>
                </p:childTnLst>
              </p:cTn>
              <p:nextCondLst>
                <p:cond evt="onClick" delay="0">
                  <p:tgtEl>
                    <p:spTgt spid="9"/>
                  </p:tgtEl>
                </p:cond>
              </p:nextCondLst>
            </p:seq>
            <p:audio>
              <p:cMediaNode vol="80000">
                <p:cTn id="13"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1142</Words>
  <Application>Microsoft Office PowerPoint</Application>
  <PresentationFormat>Bildschirmpräsentation (4:3)</PresentationFormat>
  <Paragraphs>148</Paragraphs>
  <Slides>11</Slides>
  <Notes>11</Notes>
  <HiddenSlides>0</HiddenSlides>
  <MMClips>16</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11</vt:i4>
      </vt:variant>
    </vt:vector>
  </HeadingPairs>
  <TitlesOfParts>
    <vt:vector size="14" baseType="lpstr">
      <vt:lpstr>Arial</vt:lpstr>
      <vt:lpstr>Calibri</vt:lpstr>
      <vt:lpstr>Larissa</vt:lpstr>
      <vt:lpstr>10. Jahrestreffen</vt:lpstr>
      <vt:lpstr>Ablauf der Versammlung</vt:lpstr>
      <vt:lpstr>Aktuelles aus der Fraktionsleitung</vt:lpstr>
      <vt:lpstr>Jahresrückblick</vt:lpstr>
      <vt:lpstr>Einschätzungsbogen</vt:lpstr>
      <vt:lpstr>Jahresrückblick</vt:lpstr>
      <vt:lpstr>Weiterbildung</vt:lpstr>
      <vt:lpstr>Jahresziele und Visionen</vt:lpstr>
      <vt:lpstr>Verabschiedung</vt:lpstr>
      <vt:lpstr>Vorstand aktuell</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 Jahrestreffen</dc:title>
  <dc:creator>Anita Simmler</dc:creator>
  <cp:lastModifiedBy>Beat Graeub</cp:lastModifiedBy>
  <cp:revision>70</cp:revision>
  <cp:lastPrinted>2021-10-11T09:12:04Z</cp:lastPrinted>
  <dcterms:created xsi:type="dcterms:W3CDTF">2018-09-12T14:51:53Z</dcterms:created>
  <dcterms:modified xsi:type="dcterms:W3CDTF">2021-11-08T16:21:05Z</dcterms:modified>
</cp:coreProperties>
</file>