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sldIdLst>
    <p:sldId id="256" r:id="rId5"/>
    <p:sldId id="272" r:id="rId6"/>
    <p:sldId id="273" r:id="rId7"/>
    <p:sldId id="271" r:id="rId8"/>
    <p:sldId id="278" r:id="rId9"/>
    <p:sldId id="284" r:id="rId10"/>
    <p:sldId id="290" r:id="rId11"/>
    <p:sldId id="257" r:id="rId12"/>
    <p:sldId id="263" r:id="rId13"/>
    <p:sldId id="264" r:id="rId14"/>
    <p:sldId id="265" r:id="rId15"/>
    <p:sldId id="260" r:id="rId16"/>
    <p:sldId id="261" r:id="rId17"/>
    <p:sldId id="258" r:id="rId18"/>
    <p:sldId id="259" r:id="rId19"/>
    <p:sldId id="280" r:id="rId20"/>
    <p:sldId id="281" r:id="rId21"/>
    <p:sldId id="287" r:id="rId22"/>
    <p:sldId id="288" r:id="rId23"/>
    <p:sldId id="289" r:id="rId24"/>
    <p:sldId id="291"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FFC000"/>
    <a:srgbClr val="000000"/>
    <a:srgbClr val="C00000"/>
    <a:srgbClr val="00B050"/>
    <a:srgbClr val="7030A0"/>
    <a:srgbClr val="FFFFFF"/>
    <a:srgbClr val="0070C0"/>
    <a:srgbClr val="00B0F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varScale="1">
        <p:scale>
          <a:sx n="68" d="100"/>
          <a:sy n="68" d="100"/>
        </p:scale>
        <p:origin x="42" y="2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4F30C3-3C4C-4C6F-925D-9004D1C956E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B35B4D9C-5AB8-48AC-BF88-3F6D72A8DC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82756751-525F-4D85-A5E1-4C4B186DE57D}"/>
              </a:ext>
            </a:extLst>
          </p:cNvPr>
          <p:cNvSpPr>
            <a:spLocks noGrp="1"/>
          </p:cNvSpPr>
          <p:nvPr>
            <p:ph type="dt" sz="half" idx="10"/>
          </p:nvPr>
        </p:nvSpPr>
        <p:spPr/>
        <p:txBody>
          <a:bodyPr/>
          <a:lstStyle/>
          <a:p>
            <a:fld id="{B9A25017-91DF-4D43-BE1B-F29A880A6103}" type="datetimeFigureOut">
              <a:rPr lang="de-CH" smtClean="0"/>
              <a:t>19.10.2021</a:t>
            </a:fld>
            <a:endParaRPr lang="de-CH"/>
          </a:p>
        </p:txBody>
      </p:sp>
      <p:sp>
        <p:nvSpPr>
          <p:cNvPr id="5" name="Fußzeilenplatzhalter 4">
            <a:extLst>
              <a:ext uri="{FF2B5EF4-FFF2-40B4-BE49-F238E27FC236}">
                <a16:creationId xmlns:a16="http://schemas.microsoft.com/office/drawing/2014/main" id="{1C4C9F1E-2CB4-44B4-80E2-2C9C1452AD94}"/>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5BFC7EDD-9663-4BF3-B30C-A990D6FE2DAA}"/>
              </a:ext>
            </a:extLst>
          </p:cNvPr>
          <p:cNvSpPr>
            <a:spLocks noGrp="1"/>
          </p:cNvSpPr>
          <p:nvPr>
            <p:ph type="sldNum" sz="quarter" idx="12"/>
          </p:nvPr>
        </p:nvSpPr>
        <p:spPr/>
        <p:txBody>
          <a:bodyPr/>
          <a:lstStyle/>
          <a:p>
            <a:fld id="{ACF84CD4-8118-48AF-90CF-0869B89587A5}" type="slidenum">
              <a:rPr lang="de-CH" smtClean="0"/>
              <a:t>‹Nr.›</a:t>
            </a:fld>
            <a:endParaRPr lang="de-CH"/>
          </a:p>
        </p:txBody>
      </p:sp>
    </p:spTree>
    <p:extLst>
      <p:ext uri="{BB962C8B-B14F-4D97-AF65-F5344CB8AC3E}">
        <p14:creationId xmlns:p14="http://schemas.microsoft.com/office/powerpoint/2010/main" val="276674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73B62-23FA-42C9-A9FB-024C49D3443C}"/>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A35A7E8A-8DE3-41FA-B033-A730AC5198B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3BCA56BC-F9F3-4576-B210-952A697B3EB1}"/>
              </a:ext>
            </a:extLst>
          </p:cNvPr>
          <p:cNvSpPr>
            <a:spLocks noGrp="1"/>
          </p:cNvSpPr>
          <p:nvPr>
            <p:ph type="dt" sz="half" idx="10"/>
          </p:nvPr>
        </p:nvSpPr>
        <p:spPr/>
        <p:txBody>
          <a:bodyPr/>
          <a:lstStyle/>
          <a:p>
            <a:fld id="{B9A25017-91DF-4D43-BE1B-F29A880A6103}" type="datetimeFigureOut">
              <a:rPr lang="de-CH" smtClean="0"/>
              <a:t>19.10.2021</a:t>
            </a:fld>
            <a:endParaRPr lang="de-CH"/>
          </a:p>
        </p:txBody>
      </p:sp>
      <p:sp>
        <p:nvSpPr>
          <p:cNvPr id="5" name="Fußzeilenplatzhalter 4">
            <a:extLst>
              <a:ext uri="{FF2B5EF4-FFF2-40B4-BE49-F238E27FC236}">
                <a16:creationId xmlns:a16="http://schemas.microsoft.com/office/drawing/2014/main" id="{2CD5F02E-C19B-47AC-B464-07736B9404D3}"/>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0B2B308F-B254-496E-AE8A-530CF51FC43D}"/>
              </a:ext>
            </a:extLst>
          </p:cNvPr>
          <p:cNvSpPr>
            <a:spLocks noGrp="1"/>
          </p:cNvSpPr>
          <p:nvPr>
            <p:ph type="sldNum" sz="quarter" idx="12"/>
          </p:nvPr>
        </p:nvSpPr>
        <p:spPr/>
        <p:txBody>
          <a:bodyPr/>
          <a:lstStyle/>
          <a:p>
            <a:fld id="{ACF84CD4-8118-48AF-90CF-0869B89587A5}" type="slidenum">
              <a:rPr lang="de-CH" smtClean="0"/>
              <a:t>‹Nr.›</a:t>
            </a:fld>
            <a:endParaRPr lang="de-CH"/>
          </a:p>
        </p:txBody>
      </p:sp>
    </p:spTree>
    <p:extLst>
      <p:ext uri="{BB962C8B-B14F-4D97-AF65-F5344CB8AC3E}">
        <p14:creationId xmlns:p14="http://schemas.microsoft.com/office/powerpoint/2010/main" val="189996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682DF03-CABB-417C-A6E9-4CCA6341175A}"/>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6FC1F7FD-6DE8-4C51-8774-5BB869C0FA7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A501870-0B63-4789-A442-F50473649208}"/>
              </a:ext>
            </a:extLst>
          </p:cNvPr>
          <p:cNvSpPr>
            <a:spLocks noGrp="1"/>
          </p:cNvSpPr>
          <p:nvPr>
            <p:ph type="dt" sz="half" idx="10"/>
          </p:nvPr>
        </p:nvSpPr>
        <p:spPr/>
        <p:txBody>
          <a:bodyPr/>
          <a:lstStyle/>
          <a:p>
            <a:fld id="{B9A25017-91DF-4D43-BE1B-F29A880A6103}" type="datetimeFigureOut">
              <a:rPr lang="de-CH" smtClean="0"/>
              <a:t>19.10.2021</a:t>
            </a:fld>
            <a:endParaRPr lang="de-CH"/>
          </a:p>
        </p:txBody>
      </p:sp>
      <p:sp>
        <p:nvSpPr>
          <p:cNvPr id="5" name="Fußzeilenplatzhalter 4">
            <a:extLst>
              <a:ext uri="{FF2B5EF4-FFF2-40B4-BE49-F238E27FC236}">
                <a16:creationId xmlns:a16="http://schemas.microsoft.com/office/drawing/2014/main" id="{520F007F-9CFF-45CD-8676-AF24958D481F}"/>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0536DC57-31D9-4681-BED6-29F57982C996}"/>
              </a:ext>
            </a:extLst>
          </p:cNvPr>
          <p:cNvSpPr>
            <a:spLocks noGrp="1"/>
          </p:cNvSpPr>
          <p:nvPr>
            <p:ph type="sldNum" sz="quarter" idx="12"/>
          </p:nvPr>
        </p:nvSpPr>
        <p:spPr/>
        <p:txBody>
          <a:bodyPr/>
          <a:lstStyle/>
          <a:p>
            <a:fld id="{ACF84CD4-8118-48AF-90CF-0869B89587A5}" type="slidenum">
              <a:rPr lang="de-CH" smtClean="0"/>
              <a:t>‹Nr.›</a:t>
            </a:fld>
            <a:endParaRPr lang="de-CH"/>
          </a:p>
        </p:txBody>
      </p:sp>
    </p:spTree>
    <p:extLst>
      <p:ext uri="{BB962C8B-B14F-4D97-AF65-F5344CB8AC3E}">
        <p14:creationId xmlns:p14="http://schemas.microsoft.com/office/powerpoint/2010/main" val="3689834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7E6E9C-7051-45DF-AB41-8D1DF7116C04}"/>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8A5CB489-2133-4E39-870D-8CADDEE57E6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03DA1866-D7B7-4C4D-BD4A-7B0B7B6F2E6B}"/>
              </a:ext>
            </a:extLst>
          </p:cNvPr>
          <p:cNvSpPr>
            <a:spLocks noGrp="1"/>
          </p:cNvSpPr>
          <p:nvPr>
            <p:ph type="dt" sz="half" idx="10"/>
          </p:nvPr>
        </p:nvSpPr>
        <p:spPr/>
        <p:txBody>
          <a:bodyPr/>
          <a:lstStyle/>
          <a:p>
            <a:fld id="{B9A25017-91DF-4D43-BE1B-F29A880A6103}" type="datetimeFigureOut">
              <a:rPr lang="de-CH" smtClean="0"/>
              <a:t>19.10.2021</a:t>
            </a:fld>
            <a:endParaRPr lang="de-CH"/>
          </a:p>
        </p:txBody>
      </p:sp>
      <p:sp>
        <p:nvSpPr>
          <p:cNvPr id="5" name="Fußzeilenplatzhalter 4">
            <a:extLst>
              <a:ext uri="{FF2B5EF4-FFF2-40B4-BE49-F238E27FC236}">
                <a16:creationId xmlns:a16="http://schemas.microsoft.com/office/drawing/2014/main" id="{683C2B43-4C93-43C2-A319-22F70C05B3D6}"/>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EDED2E23-7EA2-49C4-9334-3F291E2D0947}"/>
              </a:ext>
            </a:extLst>
          </p:cNvPr>
          <p:cNvSpPr>
            <a:spLocks noGrp="1"/>
          </p:cNvSpPr>
          <p:nvPr>
            <p:ph type="sldNum" sz="quarter" idx="12"/>
          </p:nvPr>
        </p:nvSpPr>
        <p:spPr/>
        <p:txBody>
          <a:bodyPr/>
          <a:lstStyle/>
          <a:p>
            <a:fld id="{ACF84CD4-8118-48AF-90CF-0869B89587A5}" type="slidenum">
              <a:rPr lang="de-CH" smtClean="0"/>
              <a:t>‹Nr.›</a:t>
            </a:fld>
            <a:endParaRPr lang="de-CH"/>
          </a:p>
        </p:txBody>
      </p:sp>
    </p:spTree>
    <p:extLst>
      <p:ext uri="{BB962C8B-B14F-4D97-AF65-F5344CB8AC3E}">
        <p14:creationId xmlns:p14="http://schemas.microsoft.com/office/powerpoint/2010/main" val="435979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ED5343-5F2D-4DB3-8474-FD840CA5B13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4522AAD8-6A19-48DE-B2F4-25555CE634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4109C50-487D-45B6-82C8-B05AD9CFE233}"/>
              </a:ext>
            </a:extLst>
          </p:cNvPr>
          <p:cNvSpPr>
            <a:spLocks noGrp="1"/>
          </p:cNvSpPr>
          <p:nvPr>
            <p:ph type="dt" sz="half" idx="10"/>
          </p:nvPr>
        </p:nvSpPr>
        <p:spPr/>
        <p:txBody>
          <a:bodyPr/>
          <a:lstStyle/>
          <a:p>
            <a:fld id="{B9A25017-91DF-4D43-BE1B-F29A880A6103}" type="datetimeFigureOut">
              <a:rPr lang="de-CH" smtClean="0"/>
              <a:t>19.10.2021</a:t>
            </a:fld>
            <a:endParaRPr lang="de-CH"/>
          </a:p>
        </p:txBody>
      </p:sp>
      <p:sp>
        <p:nvSpPr>
          <p:cNvPr id="5" name="Fußzeilenplatzhalter 4">
            <a:extLst>
              <a:ext uri="{FF2B5EF4-FFF2-40B4-BE49-F238E27FC236}">
                <a16:creationId xmlns:a16="http://schemas.microsoft.com/office/drawing/2014/main" id="{C16CB316-1648-4DA7-B143-3BD0B48C724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C69B25F-9F9E-40E8-9574-3BBC6FE95417}"/>
              </a:ext>
            </a:extLst>
          </p:cNvPr>
          <p:cNvSpPr>
            <a:spLocks noGrp="1"/>
          </p:cNvSpPr>
          <p:nvPr>
            <p:ph type="sldNum" sz="quarter" idx="12"/>
          </p:nvPr>
        </p:nvSpPr>
        <p:spPr/>
        <p:txBody>
          <a:bodyPr/>
          <a:lstStyle/>
          <a:p>
            <a:fld id="{ACF84CD4-8118-48AF-90CF-0869B89587A5}" type="slidenum">
              <a:rPr lang="de-CH" smtClean="0"/>
              <a:t>‹Nr.›</a:t>
            </a:fld>
            <a:endParaRPr lang="de-CH"/>
          </a:p>
        </p:txBody>
      </p:sp>
    </p:spTree>
    <p:extLst>
      <p:ext uri="{BB962C8B-B14F-4D97-AF65-F5344CB8AC3E}">
        <p14:creationId xmlns:p14="http://schemas.microsoft.com/office/powerpoint/2010/main" val="167629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82C7D8-8DE6-4F9F-95D4-DD6BCF18162F}"/>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C882ABCE-52C7-47FA-8351-1787ACFE57F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10A50FBF-CB6B-4542-9285-A186A6EF928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36CFF76C-6E67-4B72-9B90-6B7E82B1E0DD}"/>
              </a:ext>
            </a:extLst>
          </p:cNvPr>
          <p:cNvSpPr>
            <a:spLocks noGrp="1"/>
          </p:cNvSpPr>
          <p:nvPr>
            <p:ph type="dt" sz="half" idx="10"/>
          </p:nvPr>
        </p:nvSpPr>
        <p:spPr/>
        <p:txBody>
          <a:bodyPr/>
          <a:lstStyle/>
          <a:p>
            <a:fld id="{B9A25017-91DF-4D43-BE1B-F29A880A6103}" type="datetimeFigureOut">
              <a:rPr lang="de-CH" smtClean="0"/>
              <a:t>19.10.2021</a:t>
            </a:fld>
            <a:endParaRPr lang="de-CH"/>
          </a:p>
        </p:txBody>
      </p:sp>
      <p:sp>
        <p:nvSpPr>
          <p:cNvPr id="6" name="Fußzeilenplatzhalter 5">
            <a:extLst>
              <a:ext uri="{FF2B5EF4-FFF2-40B4-BE49-F238E27FC236}">
                <a16:creationId xmlns:a16="http://schemas.microsoft.com/office/drawing/2014/main" id="{E1644F0C-C813-48FA-BE87-A3FFB223EF50}"/>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F20443E1-3007-41B4-AC63-25E5107D5FF1}"/>
              </a:ext>
            </a:extLst>
          </p:cNvPr>
          <p:cNvSpPr>
            <a:spLocks noGrp="1"/>
          </p:cNvSpPr>
          <p:nvPr>
            <p:ph type="sldNum" sz="quarter" idx="12"/>
          </p:nvPr>
        </p:nvSpPr>
        <p:spPr/>
        <p:txBody>
          <a:bodyPr/>
          <a:lstStyle/>
          <a:p>
            <a:fld id="{ACF84CD4-8118-48AF-90CF-0869B89587A5}" type="slidenum">
              <a:rPr lang="de-CH" smtClean="0"/>
              <a:t>‹Nr.›</a:t>
            </a:fld>
            <a:endParaRPr lang="de-CH"/>
          </a:p>
        </p:txBody>
      </p:sp>
    </p:spTree>
    <p:extLst>
      <p:ext uri="{BB962C8B-B14F-4D97-AF65-F5344CB8AC3E}">
        <p14:creationId xmlns:p14="http://schemas.microsoft.com/office/powerpoint/2010/main" val="2607916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74346C-5E74-4473-A37B-9FD60A64A50C}"/>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F85E6297-E22E-473B-BA1F-8BCB5355A3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BF0F975-14DD-4509-BEC5-2B38E123BAB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90B48A89-363C-4D20-91CF-1DCBCAE321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F984548-7B9C-485A-94D3-B5837CA9C07C}"/>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B7362E4D-D7D0-4746-8F8D-35D31FB771DE}"/>
              </a:ext>
            </a:extLst>
          </p:cNvPr>
          <p:cNvSpPr>
            <a:spLocks noGrp="1"/>
          </p:cNvSpPr>
          <p:nvPr>
            <p:ph type="dt" sz="half" idx="10"/>
          </p:nvPr>
        </p:nvSpPr>
        <p:spPr/>
        <p:txBody>
          <a:bodyPr/>
          <a:lstStyle/>
          <a:p>
            <a:fld id="{B9A25017-91DF-4D43-BE1B-F29A880A6103}" type="datetimeFigureOut">
              <a:rPr lang="de-CH" smtClean="0"/>
              <a:t>19.10.2021</a:t>
            </a:fld>
            <a:endParaRPr lang="de-CH"/>
          </a:p>
        </p:txBody>
      </p:sp>
      <p:sp>
        <p:nvSpPr>
          <p:cNvPr id="8" name="Fußzeilenplatzhalter 7">
            <a:extLst>
              <a:ext uri="{FF2B5EF4-FFF2-40B4-BE49-F238E27FC236}">
                <a16:creationId xmlns:a16="http://schemas.microsoft.com/office/drawing/2014/main" id="{58FD4622-F29B-4AFC-8F72-3DA08F7234B2}"/>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242BE46A-D860-49B0-BB15-3D71B0094B3B}"/>
              </a:ext>
            </a:extLst>
          </p:cNvPr>
          <p:cNvSpPr>
            <a:spLocks noGrp="1"/>
          </p:cNvSpPr>
          <p:nvPr>
            <p:ph type="sldNum" sz="quarter" idx="12"/>
          </p:nvPr>
        </p:nvSpPr>
        <p:spPr/>
        <p:txBody>
          <a:bodyPr/>
          <a:lstStyle/>
          <a:p>
            <a:fld id="{ACF84CD4-8118-48AF-90CF-0869B89587A5}" type="slidenum">
              <a:rPr lang="de-CH" smtClean="0"/>
              <a:t>‹Nr.›</a:t>
            </a:fld>
            <a:endParaRPr lang="de-CH"/>
          </a:p>
        </p:txBody>
      </p:sp>
    </p:spTree>
    <p:extLst>
      <p:ext uri="{BB962C8B-B14F-4D97-AF65-F5344CB8AC3E}">
        <p14:creationId xmlns:p14="http://schemas.microsoft.com/office/powerpoint/2010/main" val="70219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13B69B-45A1-4596-913F-B1EF2CEF4F7B}"/>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7EF85C7-5FF0-4007-86D7-EB895EF4B0B3}"/>
              </a:ext>
            </a:extLst>
          </p:cNvPr>
          <p:cNvSpPr>
            <a:spLocks noGrp="1"/>
          </p:cNvSpPr>
          <p:nvPr>
            <p:ph type="dt" sz="half" idx="10"/>
          </p:nvPr>
        </p:nvSpPr>
        <p:spPr/>
        <p:txBody>
          <a:bodyPr/>
          <a:lstStyle/>
          <a:p>
            <a:fld id="{B9A25017-91DF-4D43-BE1B-F29A880A6103}" type="datetimeFigureOut">
              <a:rPr lang="de-CH" smtClean="0"/>
              <a:t>19.10.2021</a:t>
            </a:fld>
            <a:endParaRPr lang="de-CH"/>
          </a:p>
        </p:txBody>
      </p:sp>
      <p:sp>
        <p:nvSpPr>
          <p:cNvPr id="4" name="Fußzeilenplatzhalter 3">
            <a:extLst>
              <a:ext uri="{FF2B5EF4-FFF2-40B4-BE49-F238E27FC236}">
                <a16:creationId xmlns:a16="http://schemas.microsoft.com/office/drawing/2014/main" id="{1981FFE6-DCCB-469F-8A8E-456935A44107}"/>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4E7181C5-61D1-4705-9985-1E553F506F98}"/>
              </a:ext>
            </a:extLst>
          </p:cNvPr>
          <p:cNvSpPr>
            <a:spLocks noGrp="1"/>
          </p:cNvSpPr>
          <p:nvPr>
            <p:ph type="sldNum" sz="quarter" idx="12"/>
          </p:nvPr>
        </p:nvSpPr>
        <p:spPr/>
        <p:txBody>
          <a:bodyPr/>
          <a:lstStyle/>
          <a:p>
            <a:fld id="{ACF84CD4-8118-48AF-90CF-0869B89587A5}" type="slidenum">
              <a:rPr lang="de-CH" smtClean="0"/>
              <a:t>‹Nr.›</a:t>
            </a:fld>
            <a:endParaRPr lang="de-CH"/>
          </a:p>
        </p:txBody>
      </p:sp>
    </p:spTree>
    <p:extLst>
      <p:ext uri="{BB962C8B-B14F-4D97-AF65-F5344CB8AC3E}">
        <p14:creationId xmlns:p14="http://schemas.microsoft.com/office/powerpoint/2010/main" val="3984464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3F0C161-5173-47AD-A3B2-6FF8686712E5}"/>
              </a:ext>
            </a:extLst>
          </p:cNvPr>
          <p:cNvSpPr>
            <a:spLocks noGrp="1"/>
          </p:cNvSpPr>
          <p:nvPr>
            <p:ph type="dt" sz="half" idx="10"/>
          </p:nvPr>
        </p:nvSpPr>
        <p:spPr/>
        <p:txBody>
          <a:bodyPr/>
          <a:lstStyle/>
          <a:p>
            <a:fld id="{B9A25017-91DF-4D43-BE1B-F29A880A6103}" type="datetimeFigureOut">
              <a:rPr lang="de-CH" smtClean="0"/>
              <a:t>19.10.2021</a:t>
            </a:fld>
            <a:endParaRPr lang="de-CH"/>
          </a:p>
        </p:txBody>
      </p:sp>
      <p:sp>
        <p:nvSpPr>
          <p:cNvPr id="3" name="Fußzeilenplatzhalter 2">
            <a:extLst>
              <a:ext uri="{FF2B5EF4-FFF2-40B4-BE49-F238E27FC236}">
                <a16:creationId xmlns:a16="http://schemas.microsoft.com/office/drawing/2014/main" id="{850C63B6-DE5A-44AA-B95C-D9BBEB99CED8}"/>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DF25D772-8214-471B-A436-EB6154612D09}"/>
              </a:ext>
            </a:extLst>
          </p:cNvPr>
          <p:cNvSpPr>
            <a:spLocks noGrp="1"/>
          </p:cNvSpPr>
          <p:nvPr>
            <p:ph type="sldNum" sz="quarter" idx="12"/>
          </p:nvPr>
        </p:nvSpPr>
        <p:spPr/>
        <p:txBody>
          <a:bodyPr/>
          <a:lstStyle/>
          <a:p>
            <a:fld id="{ACF84CD4-8118-48AF-90CF-0869B89587A5}" type="slidenum">
              <a:rPr lang="de-CH" smtClean="0"/>
              <a:t>‹Nr.›</a:t>
            </a:fld>
            <a:endParaRPr lang="de-CH"/>
          </a:p>
        </p:txBody>
      </p:sp>
    </p:spTree>
    <p:extLst>
      <p:ext uri="{BB962C8B-B14F-4D97-AF65-F5344CB8AC3E}">
        <p14:creationId xmlns:p14="http://schemas.microsoft.com/office/powerpoint/2010/main" val="419788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F99E37-256F-4A0E-A880-3F49DDDEFD5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8597493C-C237-43CD-8EBD-D97FF1FFCF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460295B5-E77B-44A0-B58A-7DD6081864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A29A792-36D7-44AA-A251-05BEF186EE96}"/>
              </a:ext>
            </a:extLst>
          </p:cNvPr>
          <p:cNvSpPr>
            <a:spLocks noGrp="1"/>
          </p:cNvSpPr>
          <p:nvPr>
            <p:ph type="dt" sz="half" idx="10"/>
          </p:nvPr>
        </p:nvSpPr>
        <p:spPr/>
        <p:txBody>
          <a:bodyPr/>
          <a:lstStyle/>
          <a:p>
            <a:fld id="{B9A25017-91DF-4D43-BE1B-F29A880A6103}" type="datetimeFigureOut">
              <a:rPr lang="de-CH" smtClean="0"/>
              <a:t>19.10.2021</a:t>
            </a:fld>
            <a:endParaRPr lang="de-CH"/>
          </a:p>
        </p:txBody>
      </p:sp>
      <p:sp>
        <p:nvSpPr>
          <p:cNvPr id="6" name="Fußzeilenplatzhalter 5">
            <a:extLst>
              <a:ext uri="{FF2B5EF4-FFF2-40B4-BE49-F238E27FC236}">
                <a16:creationId xmlns:a16="http://schemas.microsoft.com/office/drawing/2014/main" id="{E3B575FE-5A37-49A8-8049-94C49C034A0E}"/>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0E9B74AD-6D41-412A-92EA-376308673361}"/>
              </a:ext>
            </a:extLst>
          </p:cNvPr>
          <p:cNvSpPr>
            <a:spLocks noGrp="1"/>
          </p:cNvSpPr>
          <p:nvPr>
            <p:ph type="sldNum" sz="quarter" idx="12"/>
          </p:nvPr>
        </p:nvSpPr>
        <p:spPr/>
        <p:txBody>
          <a:bodyPr/>
          <a:lstStyle/>
          <a:p>
            <a:fld id="{ACF84CD4-8118-48AF-90CF-0869B89587A5}" type="slidenum">
              <a:rPr lang="de-CH" smtClean="0"/>
              <a:t>‹Nr.›</a:t>
            </a:fld>
            <a:endParaRPr lang="de-CH"/>
          </a:p>
        </p:txBody>
      </p:sp>
    </p:spTree>
    <p:extLst>
      <p:ext uri="{BB962C8B-B14F-4D97-AF65-F5344CB8AC3E}">
        <p14:creationId xmlns:p14="http://schemas.microsoft.com/office/powerpoint/2010/main" val="317477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16142C-2876-4587-898D-541950DD4DE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057D8CFF-4B34-4156-9E31-332A340CC2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03F96238-3F26-4989-9118-EF537C248A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3539A4C-B6A9-4346-8BD7-5C5154D43414}"/>
              </a:ext>
            </a:extLst>
          </p:cNvPr>
          <p:cNvSpPr>
            <a:spLocks noGrp="1"/>
          </p:cNvSpPr>
          <p:nvPr>
            <p:ph type="dt" sz="half" idx="10"/>
          </p:nvPr>
        </p:nvSpPr>
        <p:spPr/>
        <p:txBody>
          <a:bodyPr/>
          <a:lstStyle/>
          <a:p>
            <a:fld id="{B9A25017-91DF-4D43-BE1B-F29A880A6103}" type="datetimeFigureOut">
              <a:rPr lang="de-CH" smtClean="0"/>
              <a:t>19.10.2021</a:t>
            </a:fld>
            <a:endParaRPr lang="de-CH"/>
          </a:p>
        </p:txBody>
      </p:sp>
      <p:sp>
        <p:nvSpPr>
          <p:cNvPr id="6" name="Fußzeilenplatzhalter 5">
            <a:extLst>
              <a:ext uri="{FF2B5EF4-FFF2-40B4-BE49-F238E27FC236}">
                <a16:creationId xmlns:a16="http://schemas.microsoft.com/office/drawing/2014/main" id="{AB99E25E-F3D2-4633-9593-7B239CD71E30}"/>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476518A5-7384-41BE-B92A-F3854776B79C}"/>
              </a:ext>
            </a:extLst>
          </p:cNvPr>
          <p:cNvSpPr>
            <a:spLocks noGrp="1"/>
          </p:cNvSpPr>
          <p:nvPr>
            <p:ph type="sldNum" sz="quarter" idx="12"/>
          </p:nvPr>
        </p:nvSpPr>
        <p:spPr/>
        <p:txBody>
          <a:bodyPr/>
          <a:lstStyle/>
          <a:p>
            <a:fld id="{ACF84CD4-8118-48AF-90CF-0869B89587A5}" type="slidenum">
              <a:rPr lang="de-CH" smtClean="0"/>
              <a:t>‹Nr.›</a:t>
            </a:fld>
            <a:endParaRPr lang="de-CH"/>
          </a:p>
        </p:txBody>
      </p:sp>
    </p:spTree>
    <p:extLst>
      <p:ext uri="{BB962C8B-B14F-4D97-AF65-F5344CB8AC3E}">
        <p14:creationId xmlns:p14="http://schemas.microsoft.com/office/powerpoint/2010/main" val="4255412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200BFF7-B933-45E2-957B-81E91D3799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C4003AAC-13AC-430A-9E9A-3F46F18D70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A555E2E3-D507-44B9-8B40-22967B89C5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25017-91DF-4D43-BE1B-F29A880A6103}" type="datetimeFigureOut">
              <a:rPr lang="de-CH" smtClean="0"/>
              <a:t>19.10.2021</a:t>
            </a:fld>
            <a:endParaRPr lang="de-CH"/>
          </a:p>
        </p:txBody>
      </p:sp>
      <p:sp>
        <p:nvSpPr>
          <p:cNvPr id="5" name="Fußzeilenplatzhalter 4">
            <a:extLst>
              <a:ext uri="{FF2B5EF4-FFF2-40B4-BE49-F238E27FC236}">
                <a16:creationId xmlns:a16="http://schemas.microsoft.com/office/drawing/2014/main" id="{2C803127-1A3C-45AC-B6AA-A3230CD652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8E6BEF2D-D11D-4FDB-8474-BFE6DA1361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84CD4-8118-48AF-90CF-0869B89587A5}" type="slidenum">
              <a:rPr lang="de-CH" smtClean="0"/>
              <a:t>‹Nr.›</a:t>
            </a:fld>
            <a:endParaRPr lang="de-CH"/>
          </a:p>
        </p:txBody>
      </p:sp>
    </p:spTree>
    <p:extLst>
      <p:ext uri="{BB962C8B-B14F-4D97-AF65-F5344CB8AC3E}">
        <p14:creationId xmlns:p14="http://schemas.microsoft.com/office/powerpoint/2010/main" val="3850958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lehrplan21.ch/sites/default/files/lp21_leporello_a4.pd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40.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50.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60.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70.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80.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4.png"/><Relationship Id="rId3" Type="http://schemas.openxmlformats.org/officeDocument/2006/relationships/hyperlink" Target="https://www.schulen-aargau.ch/regelschule/unterricht/lehrplan-lehrmittel/bisheriger-lehrplan/lehrmittel" TargetMode="External"/><Relationship Id="rId7" Type="http://schemas.openxmlformats.org/officeDocument/2006/relationships/hyperlink" Target="https://www.schulen-aargau.ch/media/schulen-aargau/unterricht/pruefen-beurteilen/bksvs-hr-beurteilen-vs.pdf" TargetMode="External"/><Relationship Id="rId12" Type="http://schemas.openxmlformats.org/officeDocument/2006/relationships/slide" Target="slide19.xml"/><Relationship Id="rId2" Type="http://schemas.openxmlformats.org/officeDocument/2006/relationships/hyperlink" Target="https://ag.lehrplan.ch/lehrplan_printout.php?e=1&amp;fb_id=94" TargetMode="External"/><Relationship Id="rId1" Type="http://schemas.openxmlformats.org/officeDocument/2006/relationships/slideLayout" Target="../slideLayouts/slideLayout2.xml"/><Relationship Id="rId6" Type="http://schemas.openxmlformats.org/officeDocument/2006/relationships/hyperlink" Target="https://www.schulen-aargau.ch/regelschule/unterricht/pruefen-beurteilen/promotion-uebertritte/neuer-lehrplan?sectionId=section55100&amp;accordId=0" TargetMode="External"/><Relationship Id="rId11" Type="http://schemas.openxmlformats.org/officeDocument/2006/relationships/image" Target="../media/image32.png"/><Relationship Id="rId5" Type="http://schemas.openxmlformats.org/officeDocument/2006/relationships/hyperlink" Target="https://ag.lehrplan.ch/index.php?code=e|100|1" TargetMode="External"/><Relationship Id="rId10" Type="http://schemas.openxmlformats.org/officeDocument/2006/relationships/image" Target="../media/image3.png"/><Relationship Id="rId4" Type="http://schemas.openxmlformats.org/officeDocument/2006/relationships/hyperlink" Target="https://www.schulen-aargau.ch/media/schulen-aargau/schulorganisation/ressourcen-planung/personalplanung/bksvs-berufsauftrag-lp.pdf" TargetMode="External"/><Relationship Id="rId9" Type="http://schemas.openxmlformats.org/officeDocument/2006/relationships/slide" Target="slide18.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png"/><Relationship Id="rId18" Type="http://schemas.openxmlformats.org/officeDocument/2006/relationships/image" Target="../media/image10.png"/><Relationship Id="rId26" Type="http://schemas.openxmlformats.org/officeDocument/2006/relationships/slide" Target="slide21.xml"/><Relationship Id="rId3" Type="http://schemas.openxmlformats.org/officeDocument/2006/relationships/hyperlink" Target="https://www.youtube.com/watch?v=LFGxbZfhZRI" TargetMode="External"/><Relationship Id="rId21" Type="http://schemas.openxmlformats.org/officeDocument/2006/relationships/hyperlink" Target="https://www.bing.com/videos/search?q=Angepasste+Lernziele&amp;&amp;view=detail&amp;mid=FAAAD678301ECA177AAEFAAAD678301ECA177AAE&amp;&amp;FORM=VRDGAR&amp;ru=/videos/search?q%3DAngepasste%2BLernziele%26FORM%3DHDRSC4" TargetMode="External"/><Relationship Id="rId7" Type="http://schemas.openxmlformats.org/officeDocument/2006/relationships/image" Target="../media/image50.png"/><Relationship Id="rId12" Type="http://schemas.openxmlformats.org/officeDocument/2006/relationships/image" Target="../media/image70.png"/><Relationship Id="rId17" Type="http://schemas.openxmlformats.org/officeDocument/2006/relationships/slide" Target="slide15.xml"/><Relationship Id="rId25" Type="http://schemas.openxmlformats.org/officeDocument/2006/relationships/image" Target="../media/image120.png"/><Relationship Id="rId2" Type="http://schemas.openxmlformats.org/officeDocument/2006/relationships/slide" Target="slide8.xml"/><Relationship Id="rId16" Type="http://schemas.openxmlformats.org/officeDocument/2006/relationships/image" Target="../media/image90.png"/><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7.png"/><Relationship Id="rId24" Type="http://schemas.openxmlformats.org/officeDocument/2006/relationships/image" Target="../media/image12.png"/><Relationship Id="rId5" Type="http://schemas.openxmlformats.org/officeDocument/2006/relationships/image" Target="../media/image40.png"/><Relationship Id="rId15" Type="http://schemas.openxmlformats.org/officeDocument/2006/relationships/image" Target="../media/image9.png"/><Relationship Id="rId23" Type="http://schemas.openxmlformats.org/officeDocument/2006/relationships/slide" Target="slide17.xml"/><Relationship Id="rId10" Type="http://schemas.openxmlformats.org/officeDocument/2006/relationships/slide" Target="slide12.xml"/><Relationship Id="rId19" Type="http://schemas.openxmlformats.org/officeDocument/2006/relationships/image" Target="../media/image100.png"/><Relationship Id="rId4" Type="http://schemas.openxmlformats.org/officeDocument/2006/relationships/hyperlink" Target="https://www.schulen-aargau.ch/media/schulen-aargau/unterricht/lehrplan-lehrmittel/bksvs-kant-lehrmittelplanung.pdf" TargetMode="External"/><Relationship Id="rId9" Type="http://schemas.openxmlformats.org/officeDocument/2006/relationships/image" Target="../media/image60.png"/><Relationship Id="rId14" Type="http://schemas.openxmlformats.org/officeDocument/2006/relationships/image" Target="../media/image80.png"/><Relationship Id="rId22" Type="http://schemas.openxmlformats.org/officeDocument/2006/relationships/image" Target="../media/image110.png"/><Relationship Id="rId27"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hyperlink" Target="https://www.bing.com/videos/search?q=Angepasste+Lernziele&amp;&amp;view=detail&amp;mid=FAAAD678301ECA177AAEFAAAD678301ECA177AAE&amp;&amp;FORM=VRDGAR&amp;ru=/videos/search?q%3DAngepasste%2BLernziele%26FORM%3DHDRSC4" TargetMode="External"/><Relationship Id="rId3" Type="http://schemas.openxmlformats.org/officeDocument/2006/relationships/hyperlink" Target="https://www.schulen-aargau.ch/media/schulen-aargau/unterricht/pruefen-beurteilen/bksvs-hr-beurteilen-vs.pdf" TargetMode="External"/><Relationship Id="rId7" Type="http://schemas.openxmlformats.org/officeDocument/2006/relationships/hyperlink" Target="https://ag.lehrplan.ch/container/AG_Grundlagen.pdf" TargetMode="External"/><Relationship Id="rId2" Type="http://schemas.openxmlformats.org/officeDocument/2006/relationships/hyperlink" Target="https://www.schulen-aargau.ch/media/schulen-aargau/unterricht/lehrplan-lehrmittel/bksvs-kant-lehrmittelplanung.pdf" TargetMode="External"/><Relationship Id="rId1" Type="http://schemas.openxmlformats.org/officeDocument/2006/relationships/slideLayout" Target="../slideLayouts/slideLayout2.xml"/><Relationship Id="rId6" Type="http://schemas.openxmlformats.org/officeDocument/2006/relationships/hyperlink" Target="https://www.youtube.com/watch?v=LFGxbZfhZRI" TargetMode="External"/><Relationship Id="rId5" Type="http://schemas.openxmlformats.org/officeDocument/2006/relationships/hyperlink" Target="https://www.schulen-aargau.ch/regelschule/unterricht/pruefen-beurteilen/promotion-uebertritte/neuer-lehrplan?sectionId=section55100&amp;accordId=0" TargetMode="External"/><Relationship Id="rId10" Type="http://schemas.openxmlformats.org/officeDocument/2006/relationships/hyperlink" Target="https://ag.lehrplan.ch/lehrplan_printout.php?e=1&amp;fb_id=94" TargetMode="External"/><Relationship Id="rId4" Type="http://schemas.openxmlformats.org/officeDocument/2006/relationships/hyperlink" Target="https://lehrplan21.ch/sites/default/files/lp21_leporello_a4.pdf" TargetMode="External"/><Relationship Id="rId9" Type="http://schemas.openxmlformats.org/officeDocument/2006/relationships/hyperlink" Target="https://ag.lehrplan.ch/index.php?code=e|100|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F23A7F-8136-49FF-81A5-63A205315014}"/>
              </a:ext>
            </a:extLst>
          </p:cNvPr>
          <p:cNvSpPr>
            <a:spLocks noGrp="1"/>
          </p:cNvSpPr>
          <p:nvPr>
            <p:ph type="ctrTitle"/>
          </p:nvPr>
        </p:nvSpPr>
        <p:spPr/>
        <p:txBody>
          <a:bodyPr/>
          <a:lstStyle/>
          <a:p>
            <a:r>
              <a:rPr lang="de-CH" dirty="0"/>
              <a:t>Erfahrungen mit dem Lehrplan 21</a:t>
            </a:r>
          </a:p>
        </p:txBody>
      </p:sp>
      <p:pic>
        <p:nvPicPr>
          <p:cNvPr id="1026" name="Picture 2" descr="Bildergebnis für lp 21 aargau">
            <a:hlinkClick r:id="rId2"/>
            <a:extLst>
              <a:ext uri="{FF2B5EF4-FFF2-40B4-BE49-F238E27FC236}">
                <a16:creationId xmlns:a16="http://schemas.microsoft.com/office/drawing/2014/main" id="{1EA1B097-858D-4EE7-BAAD-7357170DB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767" y="4087368"/>
            <a:ext cx="3979967" cy="2540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503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E1FCA20-A83E-4BD6-9CAB-7EF6C2E9C3B3}"/>
              </a:ext>
            </a:extLst>
          </p:cNvPr>
          <p:cNvSpPr txBox="1"/>
          <p:nvPr/>
        </p:nvSpPr>
        <p:spPr>
          <a:xfrm>
            <a:off x="220007" y="129309"/>
            <a:ext cx="11825322" cy="6555641"/>
          </a:xfrm>
          <a:prstGeom prst="rect">
            <a:avLst/>
          </a:prstGeom>
          <a:noFill/>
        </p:spPr>
        <p:txBody>
          <a:bodyPr wrap="square">
            <a:spAutoFit/>
          </a:bodyPr>
          <a:lstStyle/>
          <a:p>
            <a:r>
              <a:rPr lang="de-DE" sz="2000" dirty="0">
                <a:solidFill>
                  <a:srgbClr val="92D050"/>
                </a:solidFill>
              </a:rPr>
              <a:t>Querverweise</a:t>
            </a:r>
          </a:p>
          <a:p>
            <a:r>
              <a:rPr lang="de-DE" sz="2000" dirty="0"/>
              <a:t>„Die Querverweise in den Fachbereichslehrplänen zeigen auf, wo ein Anknüpfungspunkt zu einem entwicklungsorientierten Zugang, zur Bildung für Nachhaltige Entwicklung, zu einem anderen Fachbereich oder Modul besteht.</a:t>
            </a:r>
          </a:p>
          <a:p>
            <a:endParaRPr lang="de-DE" sz="2000" dirty="0"/>
          </a:p>
          <a:p>
            <a:r>
              <a:rPr lang="de-DE" sz="2000" dirty="0"/>
              <a:t>Die Querverweise zu den entwicklungsorientierten Zugängen zeigen auf, welche Inhalte des Lehrplans des 1. Zyklus sich besonders für einen Unterricht unter einer Entwicklungsperspektive eignen.</a:t>
            </a:r>
          </a:p>
          <a:p>
            <a:endParaRPr lang="de-DE" sz="2000" dirty="0"/>
          </a:p>
          <a:p>
            <a:r>
              <a:rPr lang="de-DE" sz="2000" dirty="0"/>
              <a:t>Die Querverweise zur Bildung für Nachhaltige Entwicklung zeigen auf, welche Inhalte des Lehrplans sich besonders für einen Unterricht unter der Leitidee einer nachhaltigen Entwicklung eignen.</a:t>
            </a:r>
          </a:p>
          <a:p>
            <a:endParaRPr lang="de-DE" sz="2000" dirty="0"/>
          </a:p>
          <a:p>
            <a:r>
              <a:rPr lang="de-DE" sz="2000" dirty="0"/>
              <a:t>Innerfachliche und fächerübergreifende Querverweise zeigen Verbindungen zwischen Inhalten des Lehrplans auf, die in verschiedenen Fachbereichen vorkommen und die sich ergänzen. Sie geben Anregungen für fächerübergreifendes Arbeiten oder zeigen auf, wo an bereits vorhandenes Wissen und Können der Schülerinnen und Schüler angeknüpft werden kann.</a:t>
            </a:r>
          </a:p>
          <a:p>
            <a:endParaRPr lang="de-DE" sz="2000" dirty="0"/>
          </a:p>
          <a:p>
            <a:r>
              <a:rPr lang="de-DE" sz="2000" dirty="0"/>
              <a:t>In der elektronischen Version des Lehrplans sind die Querverweise jeweils mit einem Link hinterlegt. Dieser Link führt direkt an die Stelle im Lehrplan, auf die der Querverweis gesetzt ist.“</a:t>
            </a:r>
          </a:p>
          <a:p>
            <a:endParaRPr lang="de-DE" sz="2000" dirty="0"/>
          </a:p>
          <a:p>
            <a:endParaRPr lang="de-DE" sz="2000" dirty="0"/>
          </a:p>
          <a:p>
            <a:r>
              <a:rPr lang="de-CH" sz="1000" dirty="0"/>
              <a:t>https://ag.lehrplan.ch/index.php?suchwort=+Querverweise&amp;code=s</a:t>
            </a:r>
          </a:p>
        </p:txBody>
      </p:sp>
      <mc:AlternateContent xmlns:mc="http://schemas.openxmlformats.org/markup-compatibility/2006">
        <mc:Choice xmlns:pslz="http://schemas.microsoft.com/office/powerpoint/2016/slidezoom" xmlns="" Requires="pslz">
          <p:graphicFrame>
            <p:nvGraphicFramePr>
              <p:cNvPr id="5" name="Folienzoom 4">
                <a:extLst>
                  <a:ext uri="{FF2B5EF4-FFF2-40B4-BE49-F238E27FC236}">
                    <a16:creationId xmlns:a16="http://schemas.microsoft.com/office/drawing/2014/main" id="{657F412D-F416-4DE4-9930-54571E3AF4F8}"/>
                  </a:ext>
                </a:extLst>
              </p:cNvPr>
              <p:cNvGraphicFramePr>
                <a:graphicFrameLocks noChangeAspect="1"/>
              </p:cNvGraphicFramePr>
              <p:nvPr>
                <p:extLst>
                  <p:ext uri="{D42A27DB-BD31-4B8C-83A1-F6EECF244321}">
                    <p14:modId xmlns:p14="http://schemas.microsoft.com/office/powerpoint/2010/main" val="3490606169"/>
                  </p:ext>
                </p:extLst>
              </p:nvPr>
            </p:nvGraphicFramePr>
            <p:xfrm>
              <a:off x="11268107" y="6161730"/>
              <a:ext cx="646802" cy="363826"/>
            </p:xfrm>
            <a:graphic>
              <a:graphicData uri="http://schemas.microsoft.com/office/powerpoint/2016/slidezoom">
                <pslz:sldZm>
                  <pslz:sldZmObj sldId="271" cId="4247863720">
                    <pslz:zmPr id="{55BC6CDE-5F2D-4F7F-A5BF-8DA7DFEE2BA0}" returnToParent="0" transitionDur="1000">
                      <p166:blipFill xmlns:p166="http://schemas.microsoft.com/office/powerpoint/2016/6/main">
                        <a:blip r:embed="rId2"/>
                        <a:stretch>
                          <a:fillRect/>
                        </a:stretch>
                      </p166:blipFill>
                      <p166:spPr xmlns:p166="http://schemas.microsoft.com/office/powerpoint/2016/6/main">
                        <a:xfrm>
                          <a:off x="0" y="0"/>
                          <a:ext cx="646802" cy="363826"/>
                        </a:xfrm>
                        <a:prstGeom prst="rect">
                          <a:avLst/>
                        </a:prstGeom>
                        <a:ln w="3175">
                          <a:solidFill>
                            <a:prstClr val="ltGray"/>
                          </a:solidFill>
                        </a:ln>
                      </p166:spPr>
                    </pslz:zmPr>
                  </pslz:sldZmObj>
                </pslz:sldZm>
              </a:graphicData>
            </a:graphic>
          </p:graphicFrame>
        </mc:Choice>
        <mc:Fallback>
          <p:pic>
            <p:nvPicPr>
              <p:cNvPr id="5" name="Folienzoom 4">
                <a:extLst>
                  <a:ext uri="{FF2B5EF4-FFF2-40B4-BE49-F238E27FC236}">
                    <a16:creationId xmlns:a16="http://schemas.microsoft.com/office/drawing/2014/main" id="{657F412D-F416-4DE4-9930-54571E3AF4F8}"/>
                  </a:ext>
                </a:extLst>
              </p:cNvPr>
              <p:cNvPicPr>
                <a:picLocks noGrp="1" noRot="1" noChangeAspect="1" noMove="1" noResize="1" noEditPoints="1" noAdjustHandles="1" noChangeArrowheads="1" noChangeShapeType="1"/>
              </p:cNvPicPr>
              <p:nvPr/>
            </p:nvPicPr>
            <p:blipFill>
              <a:blip r:embed="rId3"/>
              <a:stretch>
                <a:fillRect/>
              </a:stretch>
            </p:blipFill>
            <p:spPr>
              <a:xfrm>
                <a:off x="11268107" y="6161730"/>
                <a:ext cx="646802" cy="363826"/>
              </a:xfrm>
              <a:prstGeom prst="rect">
                <a:avLst/>
              </a:prstGeom>
              <a:ln w="3175">
                <a:solidFill>
                  <a:prstClr val="ltGray"/>
                </a:solidFill>
              </a:ln>
            </p:spPr>
          </p:pic>
        </mc:Fallback>
      </mc:AlternateContent>
    </p:spTree>
    <p:extLst>
      <p:ext uri="{BB962C8B-B14F-4D97-AF65-F5344CB8AC3E}">
        <p14:creationId xmlns:p14="http://schemas.microsoft.com/office/powerpoint/2010/main" val="2052717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679D332-48F6-4F9A-A2FD-8E98DE549882}"/>
              </a:ext>
            </a:extLst>
          </p:cNvPr>
          <p:cNvSpPr txBox="1"/>
          <p:nvPr/>
        </p:nvSpPr>
        <p:spPr>
          <a:xfrm>
            <a:off x="310896" y="155448"/>
            <a:ext cx="11777472" cy="6740307"/>
          </a:xfrm>
          <a:prstGeom prst="rect">
            <a:avLst/>
          </a:prstGeom>
          <a:noFill/>
        </p:spPr>
        <p:txBody>
          <a:bodyPr wrap="square">
            <a:spAutoFit/>
          </a:bodyPr>
          <a:lstStyle/>
          <a:p>
            <a:r>
              <a:rPr lang="de-DE" sz="1600" b="1" dirty="0"/>
              <a:t>„</a:t>
            </a:r>
            <a:r>
              <a:rPr lang="de-DE" sz="1600" b="1" dirty="0">
                <a:solidFill>
                  <a:srgbClr val="92D050"/>
                </a:solidFill>
              </a:rPr>
              <a:t>Beurteilung</a:t>
            </a:r>
          </a:p>
          <a:p>
            <a:r>
              <a:rPr lang="de-DE" sz="1600" dirty="0"/>
              <a:t>Aus der Kompetenzorientierung ergeben sich nicht nur neue Akzente in der Betrachtung von Lernen und Unterricht, sondern auch mit Bezug auf die Rückmeldung und Beurteilung von Lernprozessen und Schülerleistungen.“</a:t>
            </a:r>
          </a:p>
          <a:p>
            <a:endParaRPr lang="de-DE" sz="1600" dirty="0"/>
          </a:p>
          <a:p>
            <a:r>
              <a:rPr lang="de-DE" sz="1600" b="1" dirty="0"/>
              <a:t>„Zur formativen Beurteilung </a:t>
            </a:r>
            <a:r>
              <a:rPr lang="de-DE" sz="1600" dirty="0"/>
              <a:t>gehören die Einschätzung des Lernstands der einzelnen Schülerin oder des einzelnen Schülers und die Beobachtung von Fortschritten und Problemen in ihrem individuellen Lernprozess. Formative Beurteilung berücksichtigt fachliche, personale, soziale und methodische Kompetenzen. Sie stützt sich auf unterschiedliche Informationsquellen, beispielsweise Prüfungsaufgaben und Lernkontrollen, Portfolios, beobachtbare Handlungen und Verhaltensweisen. Formative Beurteilung wird mit der Selbstbeurteilung der Lernenden in Beziehung gesetzt. Sie orientiert sich am Entwicklungs- und Lernstand der Lernenden und setzt diesen in Bezug zu den Kompetenzstufen des Lehrplans (individuelle und lehrplanorientierte Bezugsnorm). Eine so verstandene formative Beurteilung, welche die Qualität von Prozessen und Lernstrategien mitberücksichtigt, trägt zur Entwicklung einer realistischen, auf die eigenen Entwicklungsmöglichkeiten ausgerichteten Selbsteinschätzung bei.“</a:t>
            </a:r>
          </a:p>
          <a:p>
            <a:endParaRPr lang="de-DE" sz="1600" dirty="0"/>
          </a:p>
          <a:p>
            <a:r>
              <a:rPr lang="de-DE" sz="1600" b="1" dirty="0"/>
              <a:t>„Summative Beurteilung </a:t>
            </a:r>
            <a:r>
              <a:rPr lang="de-DE" sz="1600" dirty="0"/>
              <a:t>(</a:t>
            </a:r>
            <a:r>
              <a:rPr lang="de-DE" sz="1600" dirty="0" err="1"/>
              <a:t>prozessabschliessend</a:t>
            </a:r>
            <a:r>
              <a:rPr lang="de-DE" sz="1600" dirty="0"/>
              <a:t>, bilanzierend)</a:t>
            </a:r>
          </a:p>
          <a:p>
            <a:r>
              <a:rPr lang="de-DE" sz="1600" dirty="0"/>
              <a:t>Summative Beurteilung richtet das Augenmerk auf den Leistungsstand der Schülerin oder des Schülers nach Abschluss eines längeren Zeitraums (Lerneinheit, Semester, Schuljahr und Zyklus) und zieht Bilanz über die erworbenen Kompetenzen. Summative Beurteilung orientiert sich an den Zielsetzungen des Lehrplans und des Unterrichts. Zusammen mit Elementen der formativen Beurteilung sind die Ergebnisse der summativen Beurteilung Gegenstand von Elterngesprächen und werden im Zeugnis ausgewiesen.“</a:t>
            </a:r>
          </a:p>
          <a:p>
            <a:endParaRPr lang="de-DE" sz="1600" dirty="0"/>
          </a:p>
          <a:p>
            <a:r>
              <a:rPr lang="de-DE" sz="1600" b="1" dirty="0"/>
              <a:t>„Prognostische Beurteilung</a:t>
            </a:r>
          </a:p>
          <a:p>
            <a:r>
              <a:rPr lang="de-DE" sz="1600" dirty="0"/>
              <a:t>Prognostische Beurteilung ist für Laufbahnentscheide (Promotion, Selektion, Berufs- und Schulwahl) von Bedeutung. Sie fragt, ob die Voraussetzungen für die erfolgreiche Teilnahme an einem nächsten Abschnitt in der Bildungslaufbahn gegeben sind. Sie stützt sich ab auf Ergebnisse der summativen Beurteilung und bezieht im Sinne einer Gesamtbeurteilung Elemente der formativen Beurteilung, überfachliche Kompetenzen sowie weitere Persönlichkeitsdimensionen mit ein.“</a:t>
            </a:r>
          </a:p>
          <a:p>
            <a:endParaRPr lang="de-DE" sz="1600" dirty="0"/>
          </a:p>
          <a:p>
            <a:r>
              <a:rPr lang="de-DE" sz="1000" dirty="0"/>
              <a:t>https://ag.lehrplan.ch/container/AG_Grundlagen.pdf</a:t>
            </a:r>
          </a:p>
          <a:p>
            <a:endParaRPr lang="de-DE" sz="1600" dirty="0"/>
          </a:p>
        </p:txBody>
      </p:sp>
      <mc:AlternateContent xmlns:mc="http://schemas.openxmlformats.org/markup-compatibility/2006">
        <mc:Choice xmlns:pslz="http://schemas.microsoft.com/office/powerpoint/2016/slidezoom" xmlns="" Requires="pslz">
          <p:graphicFrame>
            <p:nvGraphicFramePr>
              <p:cNvPr id="5" name="Folienzoom 4">
                <a:extLst>
                  <a:ext uri="{FF2B5EF4-FFF2-40B4-BE49-F238E27FC236}">
                    <a16:creationId xmlns:a16="http://schemas.microsoft.com/office/drawing/2014/main" id="{2D1343A6-731A-464C-BA92-E5C925E36DDC}"/>
                  </a:ext>
                </a:extLst>
              </p:cNvPr>
              <p:cNvGraphicFramePr>
                <a:graphicFrameLocks noChangeAspect="1"/>
              </p:cNvGraphicFramePr>
              <p:nvPr>
                <p:extLst>
                  <p:ext uri="{D42A27DB-BD31-4B8C-83A1-F6EECF244321}">
                    <p14:modId xmlns:p14="http://schemas.microsoft.com/office/powerpoint/2010/main" val="3102524082"/>
                  </p:ext>
                </p:extLst>
              </p:nvPr>
            </p:nvGraphicFramePr>
            <p:xfrm>
              <a:off x="11314544" y="6348522"/>
              <a:ext cx="591127" cy="332509"/>
            </p:xfrm>
            <a:graphic>
              <a:graphicData uri="http://schemas.microsoft.com/office/powerpoint/2016/slidezoom">
                <pslz:sldZm>
                  <pslz:sldZmObj sldId="271" cId="4247863720">
                    <pslz:zmPr id="{6C87B51D-D532-4F5F-803D-771F3D3904B8}" returnToParent="0" transitionDur="1000">
                      <p166:blipFill xmlns:p166="http://schemas.microsoft.com/office/powerpoint/2016/6/main">
                        <a:blip r:embed="rId2"/>
                        <a:stretch>
                          <a:fillRect/>
                        </a:stretch>
                      </p166:blipFill>
                      <p166:spPr xmlns:p166="http://schemas.microsoft.com/office/powerpoint/2016/6/main">
                        <a:xfrm>
                          <a:off x="0" y="0"/>
                          <a:ext cx="591127" cy="332509"/>
                        </a:xfrm>
                        <a:prstGeom prst="rect">
                          <a:avLst/>
                        </a:prstGeom>
                        <a:ln w="3175">
                          <a:solidFill>
                            <a:prstClr val="ltGray"/>
                          </a:solidFill>
                        </a:ln>
                      </p166:spPr>
                    </pslz:zmPr>
                  </pslz:sldZmObj>
                </pslz:sldZm>
              </a:graphicData>
            </a:graphic>
          </p:graphicFrame>
        </mc:Choice>
        <mc:Fallback>
          <p:pic>
            <p:nvPicPr>
              <p:cNvPr id="5" name="Folienzoom 4">
                <a:extLst>
                  <a:ext uri="{FF2B5EF4-FFF2-40B4-BE49-F238E27FC236}">
                    <a16:creationId xmlns:a16="http://schemas.microsoft.com/office/drawing/2014/main" id="{2D1343A6-731A-464C-BA92-E5C925E36DDC}"/>
                  </a:ext>
                </a:extLst>
              </p:cNvPr>
              <p:cNvPicPr>
                <a:picLocks noGrp="1" noRot="1" noChangeAspect="1" noMove="1" noResize="1" noEditPoints="1" noAdjustHandles="1" noChangeArrowheads="1" noChangeShapeType="1"/>
              </p:cNvPicPr>
              <p:nvPr/>
            </p:nvPicPr>
            <p:blipFill>
              <a:blip r:embed="rId3"/>
              <a:stretch>
                <a:fillRect/>
              </a:stretch>
            </p:blipFill>
            <p:spPr>
              <a:xfrm>
                <a:off x="11314544" y="6348522"/>
                <a:ext cx="591127" cy="332509"/>
              </a:xfrm>
              <a:prstGeom prst="rect">
                <a:avLst/>
              </a:prstGeom>
              <a:ln w="3175">
                <a:solidFill>
                  <a:prstClr val="ltGray"/>
                </a:solidFill>
              </a:ln>
            </p:spPr>
          </p:pic>
        </mc:Fallback>
      </mc:AlternateContent>
    </p:spTree>
    <p:extLst>
      <p:ext uri="{BB962C8B-B14F-4D97-AF65-F5344CB8AC3E}">
        <p14:creationId xmlns:p14="http://schemas.microsoft.com/office/powerpoint/2010/main" val="506847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C3901B4-A13F-42D7-B4E3-49A55830B184}"/>
              </a:ext>
            </a:extLst>
          </p:cNvPr>
          <p:cNvSpPr txBox="1"/>
          <p:nvPr/>
        </p:nvSpPr>
        <p:spPr>
          <a:xfrm>
            <a:off x="474388" y="261257"/>
            <a:ext cx="11357394" cy="3939540"/>
          </a:xfrm>
          <a:prstGeom prst="rect">
            <a:avLst/>
          </a:prstGeom>
          <a:noFill/>
        </p:spPr>
        <p:txBody>
          <a:bodyPr wrap="square">
            <a:spAutoFit/>
          </a:bodyPr>
          <a:lstStyle/>
          <a:p>
            <a:r>
              <a:rPr lang="de-DE" sz="2000" b="1" dirty="0"/>
              <a:t>„</a:t>
            </a:r>
            <a:r>
              <a:rPr lang="de-DE" sz="2000" b="1" dirty="0">
                <a:solidFill>
                  <a:srgbClr val="92D050"/>
                </a:solidFill>
              </a:rPr>
              <a:t>Verbindliche Inhalte </a:t>
            </a:r>
            <a:r>
              <a:rPr lang="de-DE" sz="2000" dirty="0"/>
              <a:t>und Beispiele</a:t>
            </a:r>
          </a:p>
          <a:p>
            <a:r>
              <a:rPr lang="de-DE" sz="2000" dirty="0"/>
              <a:t>In zahlreichen Kompetenzstufenbeschreibungen des Lehrplans werden Präzisierungen verwendet. Sie sind </a:t>
            </a:r>
            <a:r>
              <a:rPr lang="de-DE" sz="2000" dirty="0" err="1"/>
              <a:t>folgendermassen</a:t>
            </a:r>
            <a:r>
              <a:rPr lang="de-DE" sz="2000" dirty="0"/>
              <a:t> zu lesen: Eine Aufzählung von Inhalten in einer Klammer bedeutet, dass die aufgezählten Inhalte verbindlich zu bearbeiten sind. Im Fachbereich NMG sind diese Inhalte mit dem Symbol gekennzeichnet. Die Verwendung von z.B. bedeutet, dass die aufgezählten Inhalte eine Auswahl sind und der Illustration dienen. Die Lehrerinnen und Lehrer können aus den Beispielen auswählen oder andere Inhalte bearbeiten.“</a:t>
            </a:r>
          </a:p>
          <a:p>
            <a:endParaRPr lang="de-DE" sz="2000" dirty="0"/>
          </a:p>
          <a:p>
            <a:endParaRPr lang="de-DE" sz="2000" dirty="0"/>
          </a:p>
          <a:p>
            <a:r>
              <a:rPr lang="de-DE" sz="1000" dirty="0"/>
              <a:t>https://ag.lehrplan.ch/index.php?suchwort=Verbindliche+Inhalte&amp;code=s</a:t>
            </a:r>
          </a:p>
          <a:p>
            <a:endParaRPr lang="de-DE" sz="2000" dirty="0"/>
          </a:p>
          <a:p>
            <a:endParaRPr lang="de-DE" sz="2000" dirty="0"/>
          </a:p>
          <a:p>
            <a:endParaRPr lang="de-CH" sz="2000" dirty="0"/>
          </a:p>
        </p:txBody>
      </p:sp>
      <mc:AlternateContent xmlns:mc="http://schemas.openxmlformats.org/markup-compatibility/2006">
        <mc:Choice xmlns:pslz="http://schemas.microsoft.com/office/powerpoint/2016/slidezoom" xmlns="" Requires="pslz">
          <p:graphicFrame>
            <p:nvGraphicFramePr>
              <p:cNvPr id="5" name="Folienzoom 4">
                <a:extLst>
                  <a:ext uri="{FF2B5EF4-FFF2-40B4-BE49-F238E27FC236}">
                    <a16:creationId xmlns:a16="http://schemas.microsoft.com/office/drawing/2014/main" id="{506C758D-F3EE-45A2-A414-3D084BF50169}"/>
                  </a:ext>
                </a:extLst>
              </p:cNvPr>
              <p:cNvGraphicFramePr>
                <a:graphicFrameLocks noChangeAspect="1"/>
              </p:cNvGraphicFramePr>
              <p:nvPr>
                <p:extLst>
                  <p:ext uri="{D42A27DB-BD31-4B8C-83A1-F6EECF244321}">
                    <p14:modId xmlns:p14="http://schemas.microsoft.com/office/powerpoint/2010/main" val="2269547425"/>
                  </p:ext>
                </p:extLst>
              </p:nvPr>
            </p:nvGraphicFramePr>
            <p:xfrm>
              <a:off x="11135940" y="6289962"/>
              <a:ext cx="695842" cy="391411"/>
            </p:xfrm>
            <a:graphic>
              <a:graphicData uri="http://schemas.microsoft.com/office/powerpoint/2016/slidezoom">
                <pslz:sldZm>
                  <pslz:sldZmObj sldId="271" cId="4247863720">
                    <pslz:zmPr id="{B050829B-3775-4A61-8D33-16650E78818D}" returnToParent="0" transitionDur="1000">
                      <p166:blipFill xmlns:p166="http://schemas.microsoft.com/office/powerpoint/2016/6/main">
                        <a:blip r:embed="rId2"/>
                        <a:stretch>
                          <a:fillRect/>
                        </a:stretch>
                      </p166:blipFill>
                      <p166:spPr xmlns:p166="http://schemas.microsoft.com/office/powerpoint/2016/6/main">
                        <a:xfrm>
                          <a:off x="0" y="0"/>
                          <a:ext cx="695842" cy="391411"/>
                        </a:xfrm>
                        <a:prstGeom prst="rect">
                          <a:avLst/>
                        </a:prstGeom>
                        <a:ln w="3175">
                          <a:solidFill>
                            <a:prstClr val="ltGray"/>
                          </a:solidFill>
                        </a:ln>
                      </p166:spPr>
                    </pslz:zmPr>
                  </pslz:sldZmObj>
                </pslz:sldZm>
              </a:graphicData>
            </a:graphic>
          </p:graphicFrame>
        </mc:Choice>
        <mc:Fallback>
          <p:pic>
            <p:nvPicPr>
              <p:cNvPr id="5" name="Folienzoom 4">
                <a:extLst>
                  <a:ext uri="{FF2B5EF4-FFF2-40B4-BE49-F238E27FC236}">
                    <a16:creationId xmlns:a16="http://schemas.microsoft.com/office/drawing/2014/main" id="{506C758D-F3EE-45A2-A414-3D084BF50169}"/>
                  </a:ext>
                </a:extLst>
              </p:cNvPr>
              <p:cNvPicPr>
                <a:picLocks noGrp="1" noRot="1" noChangeAspect="1" noMove="1" noResize="1" noEditPoints="1" noAdjustHandles="1" noChangeArrowheads="1" noChangeShapeType="1"/>
              </p:cNvPicPr>
              <p:nvPr/>
            </p:nvPicPr>
            <p:blipFill>
              <a:blip r:embed="rId3"/>
              <a:stretch>
                <a:fillRect/>
              </a:stretch>
            </p:blipFill>
            <p:spPr>
              <a:xfrm>
                <a:off x="11135940" y="6289962"/>
                <a:ext cx="695842" cy="391411"/>
              </a:xfrm>
              <a:prstGeom prst="rect">
                <a:avLst/>
              </a:prstGeom>
              <a:ln w="3175">
                <a:solidFill>
                  <a:prstClr val="ltGray"/>
                </a:solidFill>
              </a:ln>
            </p:spPr>
          </p:pic>
        </mc:Fallback>
      </mc:AlternateContent>
    </p:spTree>
    <p:extLst>
      <p:ext uri="{BB962C8B-B14F-4D97-AF65-F5344CB8AC3E}">
        <p14:creationId xmlns:p14="http://schemas.microsoft.com/office/powerpoint/2010/main" val="3867067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35F6F7D6-BD68-473F-9843-130AB424EBC3}"/>
              </a:ext>
            </a:extLst>
          </p:cNvPr>
          <p:cNvSpPr txBox="1"/>
          <p:nvPr/>
        </p:nvSpPr>
        <p:spPr>
          <a:xfrm>
            <a:off x="522513" y="446887"/>
            <a:ext cx="11048427" cy="4462760"/>
          </a:xfrm>
          <a:prstGeom prst="rect">
            <a:avLst/>
          </a:prstGeom>
          <a:noFill/>
        </p:spPr>
        <p:txBody>
          <a:bodyPr wrap="square">
            <a:spAutoFit/>
          </a:bodyPr>
          <a:lstStyle/>
          <a:p>
            <a:r>
              <a:rPr lang="de-DE" sz="2400" dirty="0"/>
              <a:t>„Aus dem Lehrplan können Lehrerinnen und Lehrer ablesen, wie eine Kompetenz als Ganzes über die Schulzeit aufgebaut wird und wer in welchem Zyklus was zu diesem Aufbau beiträgt. Die Lehrpersonen der vorangehenden und nachfolgenden Zyklen können entnehmen, über welche Kompetenzstufen alle Schülerinnen und Schüler verfügen (</a:t>
            </a:r>
            <a:r>
              <a:rPr lang="de-DE" sz="2400" dirty="0">
                <a:solidFill>
                  <a:srgbClr val="92D050"/>
                </a:solidFill>
              </a:rPr>
              <a:t>Grundansprüche</a:t>
            </a:r>
            <a:r>
              <a:rPr lang="de-DE" sz="2400" dirty="0"/>
              <a:t>) und an welchen </a:t>
            </a:r>
            <a:r>
              <a:rPr lang="de-DE" sz="2400" dirty="0">
                <a:solidFill>
                  <a:srgbClr val="92D050"/>
                </a:solidFill>
              </a:rPr>
              <a:t>Kompetenzstufen</a:t>
            </a:r>
            <a:r>
              <a:rPr lang="de-DE" sz="2400" dirty="0"/>
              <a:t> mit allen Schülerinnen und Schülern gearbeitet wurde (Auftrag des Zyklus bzw. </a:t>
            </a:r>
            <a:r>
              <a:rPr lang="de-DE" sz="2400" dirty="0">
                <a:solidFill>
                  <a:srgbClr val="92D050"/>
                </a:solidFill>
              </a:rPr>
              <a:t>Orientierungspunkte</a:t>
            </a:r>
            <a:r>
              <a:rPr lang="de-DE" sz="2400" dirty="0"/>
              <a:t>).</a:t>
            </a:r>
          </a:p>
          <a:p>
            <a:endParaRPr lang="de-DE" sz="2400" dirty="0"/>
          </a:p>
          <a:p>
            <a:r>
              <a:rPr lang="de-DE" sz="2400" dirty="0"/>
              <a:t>Der Lehrplan wurde so ausgearbeitet, dass er in unterschiedlichen Schulstrukturen umgesetzt werden kann.“ </a:t>
            </a:r>
          </a:p>
          <a:p>
            <a:endParaRPr lang="de-DE" sz="2400" dirty="0"/>
          </a:p>
          <a:p>
            <a:endParaRPr lang="de-DE" sz="2400" dirty="0"/>
          </a:p>
          <a:p>
            <a:endParaRPr lang="de-DE" sz="1000" dirty="0"/>
          </a:p>
          <a:p>
            <a:r>
              <a:rPr lang="de-CH" sz="1000" dirty="0"/>
              <a:t>https://ag.lehrplan.ch/index.php?suchwort=Orientierungspunkte&amp;code=s</a:t>
            </a:r>
          </a:p>
        </p:txBody>
      </p:sp>
      <mc:AlternateContent xmlns:mc="http://schemas.openxmlformats.org/markup-compatibility/2006">
        <mc:Choice xmlns:pslz="http://schemas.microsoft.com/office/powerpoint/2016/slidezoom" xmlns="" Requires="pslz">
          <p:graphicFrame>
            <p:nvGraphicFramePr>
              <p:cNvPr id="5" name="Folienzoom 4">
                <a:extLst>
                  <a:ext uri="{FF2B5EF4-FFF2-40B4-BE49-F238E27FC236}">
                    <a16:creationId xmlns:a16="http://schemas.microsoft.com/office/drawing/2014/main" id="{190D5CBB-80C3-4721-AD59-14D1834A548B}"/>
                  </a:ext>
                </a:extLst>
              </p:cNvPr>
              <p:cNvGraphicFramePr>
                <a:graphicFrameLocks noChangeAspect="1"/>
              </p:cNvGraphicFramePr>
              <p:nvPr>
                <p:extLst>
                  <p:ext uri="{D42A27DB-BD31-4B8C-83A1-F6EECF244321}">
                    <p14:modId xmlns:p14="http://schemas.microsoft.com/office/powerpoint/2010/main" val="1313733934"/>
                  </p:ext>
                </p:extLst>
              </p:nvPr>
            </p:nvGraphicFramePr>
            <p:xfrm>
              <a:off x="11329937" y="6306223"/>
              <a:ext cx="548025" cy="308264"/>
            </p:xfrm>
            <a:graphic>
              <a:graphicData uri="http://schemas.microsoft.com/office/powerpoint/2016/slidezoom">
                <pslz:sldZm>
                  <pslz:sldZmObj sldId="271" cId="4247863720">
                    <pslz:zmPr id="{08FF1C8E-CBEE-4E9D-9EBF-F8082B40C79B}" returnToParent="0" transitionDur="1000">
                      <p166:blipFill xmlns:p166="http://schemas.microsoft.com/office/powerpoint/2016/6/main">
                        <a:blip r:embed="rId2"/>
                        <a:stretch>
                          <a:fillRect/>
                        </a:stretch>
                      </p166:blipFill>
                      <p166:spPr xmlns:p166="http://schemas.microsoft.com/office/powerpoint/2016/6/main">
                        <a:xfrm>
                          <a:off x="0" y="0"/>
                          <a:ext cx="548025" cy="308264"/>
                        </a:xfrm>
                        <a:prstGeom prst="rect">
                          <a:avLst/>
                        </a:prstGeom>
                        <a:ln w="3175">
                          <a:solidFill>
                            <a:prstClr val="ltGray"/>
                          </a:solidFill>
                        </a:ln>
                      </p166:spPr>
                    </pslz:zmPr>
                  </pslz:sldZmObj>
                </pslz:sldZm>
              </a:graphicData>
            </a:graphic>
          </p:graphicFrame>
        </mc:Choice>
        <mc:Fallback>
          <p:pic>
            <p:nvPicPr>
              <p:cNvPr id="5" name="Folienzoom 4">
                <a:extLst>
                  <a:ext uri="{FF2B5EF4-FFF2-40B4-BE49-F238E27FC236}">
                    <a16:creationId xmlns:a16="http://schemas.microsoft.com/office/drawing/2014/main" id="{190D5CBB-80C3-4721-AD59-14D1834A548B}"/>
                  </a:ext>
                </a:extLst>
              </p:cNvPr>
              <p:cNvPicPr>
                <a:picLocks noGrp="1" noRot="1" noChangeAspect="1" noMove="1" noResize="1" noEditPoints="1" noAdjustHandles="1" noChangeArrowheads="1" noChangeShapeType="1"/>
              </p:cNvPicPr>
              <p:nvPr/>
            </p:nvPicPr>
            <p:blipFill>
              <a:blip r:embed="rId3"/>
              <a:stretch>
                <a:fillRect/>
              </a:stretch>
            </p:blipFill>
            <p:spPr>
              <a:xfrm>
                <a:off x="11329937" y="6306223"/>
                <a:ext cx="548025" cy="308264"/>
              </a:xfrm>
              <a:prstGeom prst="rect">
                <a:avLst/>
              </a:prstGeom>
              <a:ln w="3175">
                <a:solidFill>
                  <a:prstClr val="ltGray"/>
                </a:solidFill>
              </a:ln>
            </p:spPr>
          </p:pic>
        </mc:Fallback>
      </mc:AlternateContent>
    </p:spTree>
    <p:extLst>
      <p:ext uri="{BB962C8B-B14F-4D97-AF65-F5344CB8AC3E}">
        <p14:creationId xmlns:p14="http://schemas.microsoft.com/office/powerpoint/2010/main" val="1730578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49A3F37-AB74-48E1-980E-3F5DB35ABCB0}"/>
              </a:ext>
            </a:extLst>
          </p:cNvPr>
          <p:cNvSpPr txBox="1"/>
          <p:nvPr/>
        </p:nvSpPr>
        <p:spPr>
          <a:xfrm>
            <a:off x="171881" y="171880"/>
            <a:ext cx="9508384" cy="5786199"/>
          </a:xfrm>
          <a:prstGeom prst="rect">
            <a:avLst/>
          </a:prstGeom>
          <a:noFill/>
        </p:spPr>
        <p:txBody>
          <a:bodyPr wrap="square">
            <a:spAutoFit/>
          </a:bodyPr>
          <a:lstStyle/>
          <a:p>
            <a:r>
              <a:rPr lang="de-DE" sz="2400" dirty="0">
                <a:solidFill>
                  <a:srgbClr val="92D050"/>
                </a:solidFill>
              </a:rPr>
              <a:t>Orientierungspunkte</a:t>
            </a:r>
          </a:p>
          <a:p>
            <a:r>
              <a:rPr lang="de-DE" sz="2400" dirty="0"/>
              <a:t>„In der Mitte des 2. (Ende 4. Klasse) und 3. Zyklus (Mitte der 8. Klasse) ist je ein Orientierungspunkt gesetzt. Die Orientierungspunkte legen fest, welche Kompetenzstufen bis zum Ende der 4. Klasse sowie bis zur Mitte der 8. Klasse verbindlich bearbeitet werden müssen. Sie dienen den Lehrerinnen und Lehrern als Planungs- und Orientierungshilfe.</a:t>
            </a:r>
          </a:p>
          <a:p>
            <a:endParaRPr lang="de-DE" sz="2400" dirty="0"/>
          </a:p>
          <a:p>
            <a:r>
              <a:rPr lang="de-DE" sz="2400" dirty="0"/>
              <a:t>Im 1. Zyklus wird auf Orientierungspunkte verzichtet, um das Kontinuum im 1. Zyklus zu betonen und kein Strukturmodell vorzugeben. In einzelnen Fachbereichen sind auch im 2. und 3. Zyklus keine Orientierungspunkte gesetzt worden. Erklärungen dazu finden sich in den einleitenden Kapiteln des jeweiligen Fachbereichs unter Strukturelle und inhaltliche Hinweise.“</a:t>
            </a:r>
          </a:p>
          <a:p>
            <a:endParaRPr lang="de-DE" sz="2400" dirty="0"/>
          </a:p>
          <a:p>
            <a:r>
              <a:rPr lang="de-DE" sz="1000" dirty="0"/>
              <a:t>https://ag.lehrplan.ch/index.php?suchwort=Orientierungspunkte&amp;code=s</a:t>
            </a:r>
          </a:p>
          <a:p>
            <a:endParaRPr lang="de-DE" sz="2400" dirty="0"/>
          </a:p>
          <a:p>
            <a:endParaRPr lang="de-CH" sz="2400" dirty="0"/>
          </a:p>
        </p:txBody>
      </p:sp>
      <mc:AlternateContent xmlns:mc="http://schemas.openxmlformats.org/markup-compatibility/2006">
        <mc:Choice xmlns:pslz="http://schemas.microsoft.com/office/powerpoint/2016/slidezoom" xmlns="" Requires="pslz">
          <p:graphicFrame>
            <p:nvGraphicFramePr>
              <p:cNvPr id="5" name="Folienzoom 4">
                <a:extLst>
                  <a:ext uri="{FF2B5EF4-FFF2-40B4-BE49-F238E27FC236}">
                    <a16:creationId xmlns:a16="http://schemas.microsoft.com/office/drawing/2014/main" id="{A8C5147A-1AFF-431A-A7A1-4E0DD791EB99}"/>
                  </a:ext>
                </a:extLst>
              </p:cNvPr>
              <p:cNvGraphicFramePr>
                <a:graphicFrameLocks noChangeAspect="1"/>
              </p:cNvGraphicFramePr>
              <p:nvPr>
                <p:extLst>
                  <p:ext uri="{D42A27DB-BD31-4B8C-83A1-F6EECF244321}">
                    <p14:modId xmlns:p14="http://schemas.microsoft.com/office/powerpoint/2010/main" val="1028779370"/>
                  </p:ext>
                </p:extLst>
              </p:nvPr>
            </p:nvGraphicFramePr>
            <p:xfrm>
              <a:off x="11379200" y="6326989"/>
              <a:ext cx="498764" cy="280555"/>
            </p:xfrm>
            <a:graphic>
              <a:graphicData uri="http://schemas.microsoft.com/office/powerpoint/2016/slidezoom">
                <pslz:sldZm>
                  <pslz:sldZmObj sldId="271" cId="4247863720">
                    <pslz:zmPr id="{FA32A1DB-9CAD-473B-AEA5-97CB5DEF8AB9}" returnToParent="0" transitionDur="1000">
                      <p166:blipFill xmlns:p166="http://schemas.microsoft.com/office/powerpoint/2016/6/main">
                        <a:blip r:embed="rId2"/>
                        <a:stretch>
                          <a:fillRect/>
                        </a:stretch>
                      </p166:blipFill>
                      <p166:spPr xmlns:p166="http://schemas.microsoft.com/office/powerpoint/2016/6/main">
                        <a:xfrm>
                          <a:off x="0" y="0"/>
                          <a:ext cx="498764" cy="280555"/>
                        </a:xfrm>
                        <a:prstGeom prst="rect">
                          <a:avLst/>
                        </a:prstGeom>
                        <a:ln w="3175">
                          <a:solidFill>
                            <a:prstClr val="ltGray"/>
                          </a:solidFill>
                        </a:ln>
                      </p166:spPr>
                    </pslz:zmPr>
                  </pslz:sldZmObj>
                </pslz:sldZm>
              </a:graphicData>
            </a:graphic>
          </p:graphicFrame>
        </mc:Choice>
        <mc:Fallback>
          <p:pic>
            <p:nvPicPr>
              <p:cNvPr id="5" name="Folienzoom 4">
                <a:extLst>
                  <a:ext uri="{FF2B5EF4-FFF2-40B4-BE49-F238E27FC236}">
                    <a16:creationId xmlns:a16="http://schemas.microsoft.com/office/drawing/2014/main" id="{A8C5147A-1AFF-431A-A7A1-4E0DD791EB99}"/>
                  </a:ext>
                </a:extLst>
              </p:cNvPr>
              <p:cNvPicPr>
                <a:picLocks noGrp="1" noRot="1" noChangeAspect="1" noMove="1" noResize="1" noEditPoints="1" noAdjustHandles="1" noChangeArrowheads="1" noChangeShapeType="1"/>
              </p:cNvPicPr>
              <p:nvPr/>
            </p:nvPicPr>
            <p:blipFill>
              <a:blip r:embed="rId3"/>
              <a:stretch>
                <a:fillRect/>
              </a:stretch>
            </p:blipFill>
            <p:spPr>
              <a:xfrm>
                <a:off x="11379200" y="6326989"/>
                <a:ext cx="498764" cy="280555"/>
              </a:xfrm>
              <a:prstGeom prst="rect">
                <a:avLst/>
              </a:prstGeom>
              <a:ln w="3175">
                <a:solidFill>
                  <a:prstClr val="ltGray"/>
                </a:solidFill>
              </a:ln>
            </p:spPr>
          </p:pic>
        </mc:Fallback>
      </mc:AlternateContent>
    </p:spTree>
    <p:extLst>
      <p:ext uri="{BB962C8B-B14F-4D97-AF65-F5344CB8AC3E}">
        <p14:creationId xmlns:p14="http://schemas.microsoft.com/office/powerpoint/2010/main" val="1302989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544B1619-3800-4972-832C-322293FEAEE2}"/>
              </a:ext>
            </a:extLst>
          </p:cNvPr>
          <p:cNvSpPr txBox="1"/>
          <p:nvPr/>
        </p:nvSpPr>
        <p:spPr>
          <a:xfrm>
            <a:off x="144379" y="233756"/>
            <a:ext cx="8997335" cy="4616648"/>
          </a:xfrm>
          <a:prstGeom prst="rect">
            <a:avLst/>
          </a:prstGeom>
          <a:noFill/>
        </p:spPr>
        <p:txBody>
          <a:bodyPr wrap="square">
            <a:spAutoFit/>
          </a:bodyPr>
          <a:lstStyle/>
          <a:p>
            <a:r>
              <a:rPr lang="de-DE" sz="2000" b="1" dirty="0">
                <a:solidFill>
                  <a:srgbClr val="92D050"/>
                </a:solidFill>
              </a:rPr>
              <a:t>„Nicht-Erreichen der Grundansprüche</a:t>
            </a:r>
          </a:p>
          <a:p>
            <a:r>
              <a:rPr lang="de-DE" sz="2000" dirty="0"/>
              <a:t>Die Kompetenzen und Inhalte des Lehrplans gelten im Grundsatz für alle Kinder. Es wird aber auch mit dem Lehrplan so sein, dass trotz gutem Unterricht einzelne Schülerinnen und Schüler die Grundansprüche in einem oder mehreren Fachbereichen nicht erreichen. In diesem Fall ist es nötig, den Lernstand der einzelnen Schülerin oder des einzelnen Schülers zu beurteilen und Fortschritte und Probleme im individuellen Lernprozess zu beobachten, so dass erfolgversprechende </a:t>
            </a:r>
            <a:r>
              <a:rPr lang="de-DE" sz="2000" dirty="0" err="1"/>
              <a:t>Fördermassnahmen</a:t>
            </a:r>
            <a:r>
              <a:rPr lang="de-DE" sz="2000" dirty="0"/>
              <a:t> eingeleitet werden können. Hierfür sind die kantonalen Regelungen </a:t>
            </a:r>
            <a:r>
              <a:rPr lang="de-DE" sz="2000" dirty="0" err="1"/>
              <a:t>massgebend</a:t>
            </a:r>
            <a:r>
              <a:rPr lang="de-DE" sz="2000" dirty="0"/>
              <a:t>. Genügen diese </a:t>
            </a:r>
            <a:r>
              <a:rPr lang="de-DE" sz="2000" dirty="0" err="1"/>
              <a:t>Massnahmen</a:t>
            </a:r>
            <a:r>
              <a:rPr lang="de-DE" sz="2000" dirty="0"/>
              <a:t> nicht, können die Grundansprüche der Schülerinnen und Schüler im Einzelfall angepasst werden (Lernzielanpassungen).“</a:t>
            </a:r>
          </a:p>
          <a:p>
            <a:endParaRPr lang="de-DE" dirty="0"/>
          </a:p>
          <a:p>
            <a:endParaRPr lang="de-DE" dirty="0"/>
          </a:p>
          <a:p>
            <a:r>
              <a:rPr lang="de-DE" sz="1000" dirty="0"/>
              <a:t>https://www.gef.be.ch/gef/de/index/direktion/organisation/alba/publikationen/behinderung.assetref/dam/documents/GEF/ALBA/de/Downloads_Publikationen/Behinderung/Sonderschulung%20und%20Lehrplan%2021%20%28Fachbericht%20der%20Arbeitsgruppe%29.pdf</a:t>
            </a:r>
          </a:p>
          <a:p>
            <a:endParaRPr lang="de-CH" dirty="0"/>
          </a:p>
        </p:txBody>
      </p:sp>
      <mc:AlternateContent xmlns:mc="http://schemas.openxmlformats.org/markup-compatibility/2006">
        <mc:Choice xmlns:pslz="http://schemas.microsoft.com/office/powerpoint/2016/slidezoom" xmlns="" Requires="pslz">
          <p:graphicFrame>
            <p:nvGraphicFramePr>
              <p:cNvPr id="7" name="Folienzoom 6">
                <a:extLst>
                  <a:ext uri="{FF2B5EF4-FFF2-40B4-BE49-F238E27FC236}">
                    <a16:creationId xmlns:a16="http://schemas.microsoft.com/office/drawing/2014/main" id="{0EAB42B0-AC21-46B7-8950-C8B2EDC555AD}"/>
                  </a:ext>
                </a:extLst>
              </p:cNvPr>
              <p:cNvGraphicFramePr>
                <a:graphicFrameLocks noChangeAspect="1"/>
              </p:cNvGraphicFramePr>
              <p:nvPr>
                <p:extLst>
                  <p:ext uri="{D42A27DB-BD31-4B8C-83A1-F6EECF244321}">
                    <p14:modId xmlns:p14="http://schemas.microsoft.com/office/powerpoint/2010/main" val="4177771488"/>
                  </p:ext>
                </p:extLst>
              </p:nvPr>
            </p:nvGraphicFramePr>
            <p:xfrm>
              <a:off x="11168826" y="6206837"/>
              <a:ext cx="662955" cy="372912"/>
            </p:xfrm>
            <a:graphic>
              <a:graphicData uri="http://schemas.microsoft.com/office/powerpoint/2016/slidezoom">
                <pslz:sldZm>
                  <pslz:sldZmObj sldId="271" cId="4247863720">
                    <pslz:zmPr id="{8C66D5BC-7C65-4DC9-88A6-938B824E3FC2}" returnToParent="0" transitionDur="1000">
                      <p166:blipFill xmlns:p166="http://schemas.microsoft.com/office/powerpoint/2016/6/main">
                        <a:blip r:embed="rId2"/>
                        <a:stretch>
                          <a:fillRect/>
                        </a:stretch>
                      </p166:blipFill>
                      <p166:spPr xmlns:p166="http://schemas.microsoft.com/office/powerpoint/2016/6/main">
                        <a:xfrm>
                          <a:off x="0" y="0"/>
                          <a:ext cx="662955" cy="372912"/>
                        </a:xfrm>
                        <a:prstGeom prst="rect">
                          <a:avLst/>
                        </a:prstGeom>
                        <a:ln w="3175">
                          <a:solidFill>
                            <a:prstClr val="ltGray"/>
                          </a:solidFill>
                        </a:ln>
                      </p166:spPr>
                    </pslz:zmPr>
                  </pslz:sldZmObj>
                </pslz:sldZm>
              </a:graphicData>
            </a:graphic>
          </p:graphicFrame>
        </mc:Choice>
        <mc:Fallback>
          <p:pic>
            <p:nvPicPr>
              <p:cNvPr id="7" name="Folienzoom 6">
                <a:extLst>
                  <a:ext uri="{FF2B5EF4-FFF2-40B4-BE49-F238E27FC236}">
                    <a16:creationId xmlns:a16="http://schemas.microsoft.com/office/drawing/2014/main" id="{0EAB42B0-AC21-46B7-8950-C8B2EDC555AD}"/>
                  </a:ext>
                </a:extLst>
              </p:cNvPr>
              <p:cNvPicPr>
                <a:picLocks noGrp="1" noRot="1" noChangeAspect="1" noMove="1" noResize="1" noEditPoints="1" noAdjustHandles="1" noChangeArrowheads="1" noChangeShapeType="1"/>
              </p:cNvPicPr>
              <p:nvPr/>
            </p:nvPicPr>
            <p:blipFill>
              <a:blip r:embed="rId3"/>
              <a:stretch>
                <a:fillRect/>
              </a:stretch>
            </p:blipFill>
            <p:spPr>
              <a:xfrm>
                <a:off x="11168826" y="6206837"/>
                <a:ext cx="662955" cy="372912"/>
              </a:xfrm>
              <a:prstGeom prst="rect">
                <a:avLst/>
              </a:prstGeom>
              <a:ln w="3175">
                <a:solidFill>
                  <a:prstClr val="ltGray"/>
                </a:solidFill>
              </a:ln>
            </p:spPr>
          </p:pic>
        </mc:Fallback>
      </mc:AlternateContent>
    </p:spTree>
    <p:extLst>
      <p:ext uri="{BB962C8B-B14F-4D97-AF65-F5344CB8AC3E}">
        <p14:creationId xmlns:p14="http://schemas.microsoft.com/office/powerpoint/2010/main" val="3037779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794EBD2-7250-4F54-A402-F261B7BC3A40}"/>
              </a:ext>
            </a:extLst>
          </p:cNvPr>
          <p:cNvSpPr txBox="1"/>
          <p:nvPr/>
        </p:nvSpPr>
        <p:spPr>
          <a:xfrm>
            <a:off x="68753" y="295633"/>
            <a:ext cx="10402158" cy="4216539"/>
          </a:xfrm>
          <a:prstGeom prst="rect">
            <a:avLst/>
          </a:prstGeom>
          <a:noFill/>
        </p:spPr>
        <p:txBody>
          <a:bodyPr wrap="square">
            <a:spAutoFit/>
          </a:bodyPr>
          <a:lstStyle/>
          <a:p>
            <a:r>
              <a:rPr lang="de-DE" sz="2000" dirty="0">
                <a:solidFill>
                  <a:srgbClr val="92D050"/>
                </a:solidFill>
              </a:rPr>
              <a:t>Nachteilsausgleich</a:t>
            </a:r>
          </a:p>
          <a:p>
            <a:r>
              <a:rPr lang="de-DE" sz="2000" dirty="0"/>
              <a:t>„</a:t>
            </a:r>
            <a:r>
              <a:rPr lang="de-DE" sz="2000" dirty="0" err="1"/>
              <a:t>Massnahmen</a:t>
            </a:r>
            <a:r>
              <a:rPr lang="de-DE" sz="2000" dirty="0"/>
              <a:t> zum Ausgleich von Benachteiligung (Nachteilsausgleich) kann die Schulleitung im Einverständnis mit den Eltern verfügen, wenn wichtige Gründe vorliegen und die Benachteiligung durch innere Differenzierung nicht ausgeglichen werden kann. Gründe sind z.B. Körper- oder Sinnesbehinderungen, Autismus-Spektrum-Störungen, ein </a:t>
            </a:r>
            <a:r>
              <a:rPr lang="de-DE" sz="2000" dirty="0" err="1"/>
              <a:t>Neuzuzug</a:t>
            </a:r>
            <a:r>
              <a:rPr lang="de-DE" sz="2000" dirty="0"/>
              <a:t> aus einem andern Ort mit anderem Schulsystem oder anderer Unterrichtssprache, bei längerem Fernbleiben vom Unterricht wegen Krankheit, bei Legasthenie oder Dyskalkulie. Die Schulleitung zieht für die Abklärungen und Gutachten Fachstellen bei (z.B. Erziehungsberatung, Kinder- und Jugendpsychiatrie, Kinderspital). Grundsätzlich sind die kognitiven Voraussetzungen zum Erreichen der Lernziele bei diesen Schülerinnen und Schülern vorhanden.</a:t>
            </a:r>
          </a:p>
          <a:p>
            <a:r>
              <a:rPr lang="de-DE" sz="2000" dirty="0"/>
              <a:t>Für Schülerinnen und Schüler, die trotz </a:t>
            </a:r>
            <a:r>
              <a:rPr lang="de-DE" sz="2000" dirty="0" err="1"/>
              <a:t>Ausgleichsmassnahmen</a:t>
            </a:r>
            <a:r>
              <a:rPr lang="de-DE" sz="2000" dirty="0"/>
              <a:t> die Lernziele in einzelnen Fachbereichen nicht erreichen, kann zusätzlich eine Lernzielanpassung erfolgen.“</a:t>
            </a:r>
          </a:p>
          <a:p>
            <a:endParaRPr lang="de-DE" dirty="0"/>
          </a:p>
          <a:p>
            <a:r>
              <a:rPr lang="de-CH" sz="1000" dirty="0"/>
              <a:t>https://be.lehrplan.ch/index.php?code=e%7C92%7C7</a:t>
            </a:r>
          </a:p>
        </p:txBody>
      </p:sp>
      <mc:AlternateContent xmlns:mc="http://schemas.openxmlformats.org/markup-compatibility/2006">
        <mc:Choice xmlns:pslz="http://schemas.microsoft.com/office/powerpoint/2016/slidezoom" xmlns="" Requires="pslz">
          <p:graphicFrame>
            <p:nvGraphicFramePr>
              <p:cNvPr id="5" name="Folienzoom 4">
                <a:extLst>
                  <a:ext uri="{FF2B5EF4-FFF2-40B4-BE49-F238E27FC236}">
                    <a16:creationId xmlns:a16="http://schemas.microsoft.com/office/drawing/2014/main" id="{7E316AF9-66C6-4B78-AE71-223C8DD8968E}"/>
                  </a:ext>
                </a:extLst>
              </p:cNvPr>
              <p:cNvGraphicFramePr>
                <a:graphicFrameLocks noChangeAspect="1"/>
              </p:cNvGraphicFramePr>
              <p:nvPr>
                <p:extLst>
                  <p:ext uri="{D42A27DB-BD31-4B8C-83A1-F6EECF244321}">
                    <p14:modId xmlns:p14="http://schemas.microsoft.com/office/powerpoint/2010/main" val="419495627"/>
                  </p:ext>
                </p:extLst>
              </p:nvPr>
            </p:nvGraphicFramePr>
            <p:xfrm>
              <a:off x="9893396" y="6307446"/>
              <a:ext cx="453192" cy="254921"/>
            </p:xfrm>
            <a:graphic>
              <a:graphicData uri="http://schemas.microsoft.com/office/powerpoint/2016/slidezoom">
                <pslz:sldZm>
                  <pslz:sldZmObj sldId="271" cId="4247863720">
                    <pslz:zmPr id="{25F8D5EC-72BE-43B1-87CE-78834BA6F710}" returnToParent="0" transitionDur="1000">
                      <p166:blipFill xmlns:p166="http://schemas.microsoft.com/office/powerpoint/2016/6/main">
                        <a:blip r:embed="rId2"/>
                        <a:stretch>
                          <a:fillRect/>
                        </a:stretch>
                      </p166:blipFill>
                      <p166:spPr xmlns:p166="http://schemas.microsoft.com/office/powerpoint/2016/6/main">
                        <a:xfrm>
                          <a:off x="0" y="0"/>
                          <a:ext cx="453192" cy="254921"/>
                        </a:xfrm>
                        <a:prstGeom prst="rect">
                          <a:avLst/>
                        </a:prstGeom>
                        <a:ln w="3175">
                          <a:solidFill>
                            <a:prstClr val="ltGray"/>
                          </a:solidFill>
                        </a:ln>
                      </p166:spPr>
                    </pslz:zmPr>
                  </pslz:sldZmObj>
                </pslz:sldZm>
              </a:graphicData>
            </a:graphic>
          </p:graphicFrame>
        </mc:Choice>
        <mc:Fallback>
          <p:pic>
            <p:nvPicPr>
              <p:cNvPr id="5" name="Folienzoom 4">
                <a:hlinkClick r:id="rId3" action="ppaction://hlinksldjump"/>
                <a:extLst>
                  <a:ext uri="{FF2B5EF4-FFF2-40B4-BE49-F238E27FC236}">
                    <a16:creationId xmlns:a16="http://schemas.microsoft.com/office/drawing/2014/main" id="{7E316AF9-66C6-4B78-AE71-223C8DD8968E}"/>
                  </a:ext>
                </a:extLst>
              </p:cNvPr>
              <p:cNvPicPr>
                <a:picLocks noGrp="1" noRot="1" noChangeAspect="1" noMove="1" noResize="1" noEditPoints="1" noAdjustHandles="1" noChangeArrowheads="1" noChangeShapeType="1"/>
              </p:cNvPicPr>
              <p:nvPr/>
            </p:nvPicPr>
            <p:blipFill>
              <a:blip r:embed="rId4"/>
              <a:stretch>
                <a:fillRect/>
              </a:stretch>
            </p:blipFill>
            <p:spPr>
              <a:xfrm>
                <a:off x="9893396" y="6307446"/>
                <a:ext cx="453192" cy="254921"/>
              </a:xfrm>
              <a:prstGeom prst="rect">
                <a:avLst/>
              </a:prstGeom>
              <a:ln w="3175">
                <a:solidFill>
                  <a:prstClr val="ltGray"/>
                </a:solidFill>
              </a:ln>
            </p:spPr>
          </p:pic>
        </mc:Fallback>
      </mc:AlternateContent>
    </p:spTree>
    <p:extLst>
      <p:ext uri="{BB962C8B-B14F-4D97-AF65-F5344CB8AC3E}">
        <p14:creationId xmlns:p14="http://schemas.microsoft.com/office/powerpoint/2010/main" val="55828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243BAD38-FFC6-4FE0-AEA1-8D29F1EBE1E8}"/>
              </a:ext>
            </a:extLst>
          </p:cNvPr>
          <p:cNvSpPr txBox="1"/>
          <p:nvPr/>
        </p:nvSpPr>
        <p:spPr>
          <a:xfrm>
            <a:off x="536265" y="309383"/>
            <a:ext cx="9859019" cy="2985433"/>
          </a:xfrm>
          <a:prstGeom prst="rect">
            <a:avLst/>
          </a:prstGeom>
          <a:noFill/>
        </p:spPr>
        <p:txBody>
          <a:bodyPr wrap="square">
            <a:spAutoFit/>
          </a:bodyPr>
          <a:lstStyle/>
          <a:p>
            <a:r>
              <a:rPr lang="de-DE" sz="2000" b="1" dirty="0">
                <a:solidFill>
                  <a:srgbClr val="92D050"/>
                </a:solidFill>
              </a:rPr>
              <a:t>Angepasste Lernziele</a:t>
            </a:r>
          </a:p>
          <a:p>
            <a:r>
              <a:rPr lang="de-DE" sz="2000" dirty="0"/>
              <a:t>„Für</a:t>
            </a:r>
            <a:r>
              <a:rPr lang="de-DE" sz="2000" b="1" dirty="0"/>
              <a:t> </a:t>
            </a:r>
            <a:r>
              <a:rPr lang="de-DE" sz="2000" dirty="0"/>
              <a:t>Schülerinnen und Schüler, die die Lernziele trotz innerer Differenzierung in erheblichem Masse nicht erreichen, sollen diese im Einverständnis mit den Eltern in einzelnen Fachbereichen ab dem 3. Schuljahr individuell angepasst werden können. Betreffend individuelle Lernziele muss die Beurteilung durch einen Zusatzbericht ergänzt werden. Für eine periodische Überprüfung der </a:t>
            </a:r>
            <a:r>
              <a:rPr lang="de-DE" sz="2000" dirty="0" err="1"/>
              <a:t>Massnahme</a:t>
            </a:r>
            <a:r>
              <a:rPr lang="de-DE" sz="2000" dirty="0"/>
              <a:t> ist die Schulleitung zuständig. Lernzielanpassungen sind auch für Schülerinnen und Schüler möglich, die dauernd erheblich mehr leisten, als die Lernziele verlangen.“</a:t>
            </a:r>
          </a:p>
          <a:p>
            <a:endParaRPr lang="de-DE" dirty="0"/>
          </a:p>
          <a:p>
            <a:r>
              <a:rPr lang="de-CH" sz="1000" dirty="0"/>
              <a:t>https://be.lehrplan.ch/index.php?code=e%7C92%7C7</a:t>
            </a:r>
          </a:p>
        </p:txBody>
      </p:sp>
      <mc:AlternateContent xmlns:mc="http://schemas.openxmlformats.org/markup-compatibility/2006">
        <mc:Choice xmlns:pslz="http://schemas.microsoft.com/office/powerpoint/2016/slidezoom" xmlns="" Requires="pslz">
          <p:graphicFrame>
            <p:nvGraphicFramePr>
              <p:cNvPr id="5" name="Folienzoom 4">
                <a:extLst>
                  <a:ext uri="{FF2B5EF4-FFF2-40B4-BE49-F238E27FC236}">
                    <a16:creationId xmlns:a16="http://schemas.microsoft.com/office/drawing/2014/main" id="{86607F38-A4BD-416A-BA32-30F5060B0C74}"/>
                  </a:ext>
                </a:extLst>
              </p:cNvPr>
              <p:cNvGraphicFramePr>
                <a:graphicFrameLocks noChangeAspect="1"/>
              </p:cNvGraphicFramePr>
              <p:nvPr>
                <p:extLst>
                  <p:ext uri="{D42A27DB-BD31-4B8C-83A1-F6EECF244321}">
                    <p14:modId xmlns:p14="http://schemas.microsoft.com/office/powerpoint/2010/main" val="4000074949"/>
                  </p:ext>
                </p:extLst>
              </p:nvPr>
            </p:nvGraphicFramePr>
            <p:xfrm>
              <a:off x="11275946" y="6329238"/>
              <a:ext cx="483732" cy="272099"/>
            </p:xfrm>
            <a:graphic>
              <a:graphicData uri="http://schemas.microsoft.com/office/powerpoint/2016/slidezoom">
                <pslz:sldZm>
                  <pslz:sldZmObj sldId="271" cId="4247863720">
                    <pslz:zmPr id="{BC34D495-BE3B-4EF2-AD9D-E60C3A44BD02}" returnToParent="0" transitionDur="1000">
                      <p166:blipFill xmlns:p166="http://schemas.microsoft.com/office/powerpoint/2016/6/main">
                        <a:blip r:embed="rId2"/>
                        <a:stretch>
                          <a:fillRect/>
                        </a:stretch>
                      </p166:blipFill>
                      <p166:spPr xmlns:p166="http://schemas.microsoft.com/office/powerpoint/2016/6/main">
                        <a:xfrm>
                          <a:off x="0" y="0"/>
                          <a:ext cx="483732" cy="272099"/>
                        </a:xfrm>
                        <a:prstGeom prst="rect">
                          <a:avLst/>
                        </a:prstGeom>
                        <a:ln w="3175">
                          <a:solidFill>
                            <a:prstClr val="ltGray"/>
                          </a:solidFill>
                        </a:ln>
                      </p166:spPr>
                    </pslz:zmPr>
                  </pslz:sldZmObj>
                </pslz:sldZm>
              </a:graphicData>
            </a:graphic>
          </p:graphicFrame>
        </mc:Choice>
        <mc:Fallback>
          <p:pic>
            <p:nvPicPr>
              <p:cNvPr id="5" name="Folienzoom 4">
                <a:hlinkClick r:id="rId3" action="ppaction://hlinksldjump"/>
                <a:extLst>
                  <a:ext uri="{FF2B5EF4-FFF2-40B4-BE49-F238E27FC236}">
                    <a16:creationId xmlns:a16="http://schemas.microsoft.com/office/drawing/2014/main" id="{86607F38-A4BD-416A-BA32-30F5060B0C74}"/>
                  </a:ext>
                </a:extLst>
              </p:cNvPr>
              <p:cNvPicPr>
                <a:picLocks noGrp="1" noRot="1" noChangeAspect="1" noMove="1" noResize="1" noEditPoints="1" noAdjustHandles="1" noChangeArrowheads="1" noChangeShapeType="1"/>
              </p:cNvPicPr>
              <p:nvPr/>
            </p:nvPicPr>
            <p:blipFill>
              <a:blip r:embed="rId4"/>
              <a:stretch>
                <a:fillRect/>
              </a:stretch>
            </p:blipFill>
            <p:spPr>
              <a:xfrm>
                <a:off x="11275946" y="6329238"/>
                <a:ext cx="483732" cy="272099"/>
              </a:xfrm>
              <a:prstGeom prst="rect">
                <a:avLst/>
              </a:prstGeom>
              <a:ln w="3175">
                <a:solidFill>
                  <a:prstClr val="ltGray"/>
                </a:solidFill>
              </a:ln>
            </p:spPr>
          </p:pic>
        </mc:Fallback>
      </mc:AlternateContent>
    </p:spTree>
    <p:extLst>
      <p:ext uri="{BB962C8B-B14F-4D97-AF65-F5344CB8AC3E}">
        <p14:creationId xmlns:p14="http://schemas.microsoft.com/office/powerpoint/2010/main" val="2996942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51D4A25-0437-48AF-ABEC-D19E49AF827E}"/>
              </a:ext>
            </a:extLst>
          </p:cNvPr>
          <p:cNvSpPr txBox="1"/>
          <p:nvPr/>
        </p:nvSpPr>
        <p:spPr>
          <a:xfrm>
            <a:off x="858741" y="683812"/>
            <a:ext cx="12276813" cy="6555641"/>
          </a:xfrm>
          <a:prstGeom prst="rect">
            <a:avLst/>
          </a:prstGeom>
          <a:noFill/>
        </p:spPr>
        <p:txBody>
          <a:bodyPr wrap="square">
            <a:spAutoFit/>
          </a:bodyPr>
          <a:lstStyle/>
          <a:p>
            <a:r>
              <a:rPr lang="de-DE" sz="2000" dirty="0"/>
              <a:t>„Durch einen an fachlichen und überfachlichen Kompetenzen orientierten Unterricht</a:t>
            </a:r>
          </a:p>
          <a:p>
            <a:r>
              <a:rPr lang="de-DE" sz="2000" dirty="0"/>
              <a:t>wird bei </a:t>
            </a:r>
            <a:r>
              <a:rPr lang="de-DE" sz="2000" dirty="0">
                <a:solidFill>
                  <a:srgbClr val="92D050"/>
                </a:solidFill>
              </a:rPr>
              <a:t>Schülerinnen und Schülern </a:t>
            </a:r>
            <a:r>
              <a:rPr lang="de-DE" sz="2000" dirty="0"/>
              <a:t>die Fähigkeit gefördert, ihr Lernen</a:t>
            </a:r>
          </a:p>
          <a:p>
            <a:r>
              <a:rPr lang="de-DE" sz="2000" dirty="0"/>
              <a:t>selbstständig zu gestalten und dafür zunehmend Verantwortung zu übernehmen.</a:t>
            </a:r>
          </a:p>
          <a:p>
            <a:r>
              <a:rPr lang="de-DE" sz="2000" dirty="0"/>
              <a:t>Durch den Aufbau eines Repertoires von Lernstrategien und der Fähigkeit, ihr</a:t>
            </a:r>
          </a:p>
          <a:p>
            <a:r>
              <a:rPr lang="de-DE" sz="2000" dirty="0"/>
              <a:t>Lernen zu reflektieren, erfahren sich Schülerinnen und Schüler idealerweise als</a:t>
            </a:r>
          </a:p>
          <a:p>
            <a:r>
              <a:rPr lang="de-DE" sz="2000" dirty="0"/>
              <a:t>zunehmend kompetent und handlungsfähig (selbstwirksam) in einem kooperativ</a:t>
            </a:r>
          </a:p>
          <a:p>
            <a:r>
              <a:rPr lang="de-DE" sz="2000" dirty="0"/>
              <a:t>geprägten und positiv unterstützenden Lernrahmen. Dies bildet die Basis für eine</a:t>
            </a:r>
          </a:p>
          <a:p>
            <a:r>
              <a:rPr lang="de-DE" sz="2000" dirty="0"/>
              <a:t>interessierte und motivierte Unterrichtsbeteiligung. Allerdings wird das Angebot des</a:t>
            </a:r>
          </a:p>
          <a:p>
            <a:r>
              <a:rPr lang="de-DE" sz="2000" dirty="0"/>
              <a:t>Unterrichts von den Schülerinnen und Schülern oftmals sehr unterschiedlich</a:t>
            </a:r>
          </a:p>
          <a:p>
            <a:r>
              <a:rPr lang="de-DE" sz="2000" dirty="0"/>
              <a:t>genutzt. Prägend sind dabei die soziale Herkunft der Kinder, der</a:t>
            </a:r>
          </a:p>
          <a:p>
            <a:r>
              <a:rPr lang="de-DE" sz="2000" dirty="0"/>
              <a:t>Bildungshintergrund der Familien und das soziale Umfeld der Schule und der</a:t>
            </a:r>
          </a:p>
          <a:p>
            <a:r>
              <a:rPr lang="de-DE" sz="2000" dirty="0"/>
              <a:t>Gleichaltrigen. In diesem Zusammenhang ist es wichtig, dass die Schülerinnen und</a:t>
            </a:r>
          </a:p>
          <a:p>
            <a:r>
              <a:rPr lang="de-DE" sz="2000" dirty="0"/>
              <a:t>Schüler (wie auch ihre Eltern und Erziehungsberechtigten) die Ziele und</a:t>
            </a:r>
          </a:p>
          <a:p>
            <a:r>
              <a:rPr lang="de-DE" sz="2000" dirty="0"/>
              <a:t>Anforderungen, welche an sie gestellt werden, kennen. Als immer stärker für ihr</a:t>
            </a:r>
          </a:p>
          <a:p>
            <a:r>
              <a:rPr lang="de-DE" sz="2000" dirty="0"/>
              <a:t>Lernen selbst verantwortliche junge Menschen sollen sie wissen und verstehen,</a:t>
            </a:r>
          </a:p>
          <a:p>
            <a:r>
              <a:rPr lang="de-DE" sz="2000" dirty="0"/>
              <a:t>welche Kompetenzen am Ende einer Unterrichtsphase oder eines Lernzyklus von</a:t>
            </a:r>
          </a:p>
          <a:p>
            <a:r>
              <a:rPr lang="de-DE" sz="2000" dirty="0"/>
              <a:t>ihnen erwartet werden.“</a:t>
            </a:r>
          </a:p>
          <a:p>
            <a:endParaRPr lang="de-DE" sz="2000" dirty="0"/>
          </a:p>
          <a:p>
            <a:r>
              <a:rPr lang="de-DE" sz="1000" dirty="0"/>
              <a:t>https://ag.lehrplan.ch/container/AG_Grundlagen.pdf</a:t>
            </a:r>
          </a:p>
          <a:p>
            <a:endParaRPr lang="de-DE" sz="2000" dirty="0"/>
          </a:p>
          <a:p>
            <a:endParaRPr lang="de-CH" sz="2000" dirty="0"/>
          </a:p>
        </p:txBody>
      </p:sp>
      <mc:AlternateContent xmlns:mc="http://schemas.openxmlformats.org/markup-compatibility/2006">
        <mc:Choice xmlns:pslz="http://schemas.microsoft.com/office/powerpoint/2016/slidezoom" xmlns="" Requires="pslz">
          <p:graphicFrame>
            <p:nvGraphicFramePr>
              <p:cNvPr id="4" name="Folienzoom 3">
                <a:extLst>
                  <a:ext uri="{FF2B5EF4-FFF2-40B4-BE49-F238E27FC236}">
                    <a16:creationId xmlns:a16="http://schemas.microsoft.com/office/drawing/2014/main" id="{049FD69F-CF7B-4CB1-A3F3-1C6DCA1E9930}"/>
                  </a:ext>
                </a:extLst>
              </p:cNvPr>
              <p:cNvGraphicFramePr>
                <a:graphicFrameLocks noChangeAspect="1"/>
              </p:cNvGraphicFramePr>
              <p:nvPr>
                <p:extLst>
                  <p:ext uri="{D42A27DB-BD31-4B8C-83A1-F6EECF244321}">
                    <p14:modId xmlns:p14="http://schemas.microsoft.com/office/powerpoint/2010/main" val="3706795415"/>
                  </p:ext>
                </p:extLst>
              </p:nvPr>
            </p:nvGraphicFramePr>
            <p:xfrm>
              <a:off x="11412771" y="6305384"/>
              <a:ext cx="497968" cy="280107"/>
            </p:xfrm>
            <a:graphic>
              <a:graphicData uri="http://schemas.microsoft.com/office/powerpoint/2016/slidezoom">
                <pslz:sldZm>
                  <pslz:sldZmObj sldId="273" cId="105030344">
                    <pslz:zmPr id="{A9862F5B-99A3-4E20-8D20-FC7054DFB14A}" returnToParent="0" transitionDur="1000">
                      <p166:blipFill xmlns:p166="http://schemas.microsoft.com/office/powerpoint/2016/6/main">
                        <a:blip r:embed="rId2"/>
                        <a:stretch>
                          <a:fillRect/>
                        </a:stretch>
                      </p166:blipFill>
                      <p166:spPr xmlns:p166="http://schemas.microsoft.com/office/powerpoint/2016/6/main">
                        <a:xfrm>
                          <a:off x="0" y="0"/>
                          <a:ext cx="497968" cy="280107"/>
                        </a:xfrm>
                        <a:prstGeom prst="rect">
                          <a:avLst/>
                        </a:prstGeom>
                        <a:ln w="3175">
                          <a:solidFill>
                            <a:prstClr val="ltGray"/>
                          </a:solidFill>
                        </a:ln>
                      </p166:spPr>
                    </pslz:zmPr>
                  </pslz:sldZmObj>
                </pslz:sldZm>
              </a:graphicData>
            </a:graphic>
          </p:graphicFrame>
        </mc:Choice>
        <mc:Fallback>
          <p:pic>
            <p:nvPicPr>
              <p:cNvPr id="4" name="Folienzoom 3">
                <a:hlinkClick r:id="rId3" action="ppaction://hlinksldjump"/>
                <a:extLst>
                  <a:ext uri="{FF2B5EF4-FFF2-40B4-BE49-F238E27FC236}">
                    <a16:creationId xmlns:a16="http://schemas.microsoft.com/office/drawing/2014/main" id="{049FD69F-CF7B-4CB1-A3F3-1C6DCA1E9930}"/>
                  </a:ext>
                </a:extLst>
              </p:cNvPr>
              <p:cNvPicPr>
                <a:picLocks noGrp="1" noRot="1" noChangeAspect="1" noMove="1" noResize="1" noEditPoints="1" noAdjustHandles="1" noChangeArrowheads="1" noChangeShapeType="1"/>
              </p:cNvPicPr>
              <p:nvPr/>
            </p:nvPicPr>
            <p:blipFill>
              <a:blip r:embed="rId4"/>
              <a:stretch>
                <a:fillRect/>
              </a:stretch>
            </p:blipFill>
            <p:spPr>
              <a:xfrm>
                <a:off x="11412771" y="6305384"/>
                <a:ext cx="497968" cy="280107"/>
              </a:xfrm>
              <a:prstGeom prst="rect">
                <a:avLst/>
              </a:prstGeom>
              <a:ln w="3175">
                <a:solidFill>
                  <a:prstClr val="ltGray"/>
                </a:solidFill>
              </a:ln>
            </p:spPr>
          </p:pic>
        </mc:Fallback>
      </mc:AlternateContent>
    </p:spTree>
    <p:extLst>
      <p:ext uri="{BB962C8B-B14F-4D97-AF65-F5344CB8AC3E}">
        <p14:creationId xmlns:p14="http://schemas.microsoft.com/office/powerpoint/2010/main" val="3644325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28A8FE8-1803-42CC-9D8C-AA6CC86A8778}"/>
              </a:ext>
            </a:extLst>
          </p:cNvPr>
          <p:cNvSpPr txBox="1"/>
          <p:nvPr/>
        </p:nvSpPr>
        <p:spPr>
          <a:xfrm>
            <a:off x="842838" y="749356"/>
            <a:ext cx="10766066" cy="4401205"/>
          </a:xfrm>
          <a:prstGeom prst="rect">
            <a:avLst/>
          </a:prstGeom>
          <a:noFill/>
        </p:spPr>
        <p:txBody>
          <a:bodyPr wrap="square">
            <a:spAutoFit/>
          </a:bodyPr>
          <a:lstStyle/>
          <a:p>
            <a:r>
              <a:rPr lang="de-DE" sz="2000" dirty="0"/>
              <a:t>„Während die Erziehungsverantwortung im engeren Sinn bei den </a:t>
            </a:r>
            <a:r>
              <a:rPr lang="de-DE" sz="2000" dirty="0">
                <a:solidFill>
                  <a:srgbClr val="92D050"/>
                </a:solidFill>
              </a:rPr>
              <a:t>Eltern und</a:t>
            </a:r>
          </a:p>
          <a:p>
            <a:r>
              <a:rPr lang="de-DE" sz="2000" dirty="0">
                <a:solidFill>
                  <a:srgbClr val="92D050"/>
                </a:solidFill>
              </a:rPr>
              <a:t>Erziehungsberechtigten </a:t>
            </a:r>
            <a:r>
              <a:rPr lang="de-DE" sz="2000" dirty="0"/>
              <a:t>liegt, übernehmen Lehrerinnen und Lehrer die</a:t>
            </a:r>
          </a:p>
          <a:p>
            <a:r>
              <a:rPr lang="de-DE" sz="2000" dirty="0"/>
              <a:t>Verantwortung für die schulische Bildung. Aus der gemeinsamen Verantwortung</a:t>
            </a:r>
          </a:p>
          <a:p>
            <a:r>
              <a:rPr lang="de-DE" sz="2000" dirty="0"/>
              <a:t>ergibt sich die Notwendigkeit zur Zusammenarbeit. Die Lehrpersonen orientieren</a:t>
            </a:r>
          </a:p>
          <a:p>
            <a:r>
              <a:rPr lang="de-DE" sz="2000" dirty="0"/>
              <a:t>die Eltern und Erziehungsberechtigten über Ziele und Grundsätze ihrer</a:t>
            </a:r>
          </a:p>
          <a:p>
            <a:r>
              <a:rPr lang="de-DE" sz="2000" dirty="0"/>
              <a:t>Schulführung und ihres Unterrichts. Sie besprechen zu bestimmten Zeitpunkten mit</a:t>
            </a:r>
          </a:p>
          <a:p>
            <a:r>
              <a:rPr lang="de-DE" sz="2000" dirty="0"/>
              <a:t>den einzelnen Eltern und Erziehungsberechtigten die gegenseitigen Beobachtungen</a:t>
            </a:r>
          </a:p>
          <a:p>
            <a:r>
              <a:rPr lang="de-DE" sz="2000" dirty="0"/>
              <a:t>zur Entwicklung und zum Lernstand des Kindes. Bei besonderen Problemen wird</a:t>
            </a:r>
          </a:p>
          <a:p>
            <a:r>
              <a:rPr lang="de-DE" sz="2000" dirty="0"/>
              <a:t>gemeinsam nach Lösungen gesucht. Die Kinder werden in die Zusammenarbeit auf</a:t>
            </a:r>
          </a:p>
          <a:p>
            <a:r>
              <a:rPr lang="de-DE" sz="2000" dirty="0"/>
              <a:t>angemessene Weise einbezogen.“</a:t>
            </a:r>
          </a:p>
          <a:p>
            <a:endParaRPr lang="de-DE" sz="2000" dirty="0"/>
          </a:p>
          <a:p>
            <a:endParaRPr lang="de-DE" sz="1000" dirty="0"/>
          </a:p>
          <a:p>
            <a:r>
              <a:rPr lang="de-DE" sz="1000" dirty="0"/>
              <a:t>https://ag.lehrplan.ch/container/AG_Grundlagen.pdf</a:t>
            </a:r>
          </a:p>
          <a:p>
            <a:endParaRPr lang="de-DE" sz="2000" dirty="0"/>
          </a:p>
          <a:p>
            <a:endParaRPr lang="de-DE" sz="2000" dirty="0"/>
          </a:p>
        </p:txBody>
      </p:sp>
      <mc:AlternateContent xmlns:mc="http://schemas.openxmlformats.org/markup-compatibility/2006">
        <mc:Choice xmlns:pslz="http://schemas.microsoft.com/office/powerpoint/2016/slidezoom" xmlns="" Requires="pslz">
          <p:graphicFrame>
            <p:nvGraphicFramePr>
              <p:cNvPr id="4" name="Folienzoom 3">
                <a:extLst>
                  <a:ext uri="{FF2B5EF4-FFF2-40B4-BE49-F238E27FC236}">
                    <a16:creationId xmlns:a16="http://schemas.microsoft.com/office/drawing/2014/main" id="{85C38517-7A5E-49E4-AF7E-6FD0807423B4}"/>
                  </a:ext>
                </a:extLst>
              </p:cNvPr>
              <p:cNvGraphicFramePr>
                <a:graphicFrameLocks noChangeAspect="1"/>
              </p:cNvGraphicFramePr>
              <p:nvPr>
                <p:extLst>
                  <p:ext uri="{D42A27DB-BD31-4B8C-83A1-F6EECF244321}">
                    <p14:modId xmlns:p14="http://schemas.microsoft.com/office/powerpoint/2010/main" val="4155375559"/>
                  </p:ext>
                </p:extLst>
              </p:nvPr>
            </p:nvGraphicFramePr>
            <p:xfrm>
              <a:off x="11410270" y="6434801"/>
              <a:ext cx="397268" cy="223463"/>
            </p:xfrm>
            <a:graphic>
              <a:graphicData uri="http://schemas.microsoft.com/office/powerpoint/2016/slidezoom">
                <pslz:sldZm>
                  <pslz:sldZmObj sldId="273" cId="105030344">
                    <pslz:zmPr id="{9BE465B4-F9BD-46E3-A684-EC2045F90B1A}" returnToParent="0" transitionDur="1000">
                      <p166:blipFill xmlns:p166="http://schemas.microsoft.com/office/powerpoint/2016/6/main">
                        <a:blip r:embed="rId2"/>
                        <a:stretch>
                          <a:fillRect/>
                        </a:stretch>
                      </p166:blipFill>
                      <p166:spPr xmlns:p166="http://schemas.microsoft.com/office/powerpoint/2016/6/main">
                        <a:xfrm>
                          <a:off x="0" y="0"/>
                          <a:ext cx="397268" cy="223463"/>
                        </a:xfrm>
                        <a:prstGeom prst="rect">
                          <a:avLst/>
                        </a:prstGeom>
                        <a:ln w="3175">
                          <a:solidFill>
                            <a:prstClr val="ltGray"/>
                          </a:solidFill>
                        </a:ln>
                      </p166:spPr>
                    </pslz:zmPr>
                  </pslz:sldZmObj>
                </pslz:sldZm>
              </a:graphicData>
            </a:graphic>
          </p:graphicFrame>
        </mc:Choice>
        <mc:Fallback>
          <p:pic>
            <p:nvPicPr>
              <p:cNvPr id="4" name="Folienzoom 3">
                <a:hlinkClick r:id="rId3" action="ppaction://hlinksldjump"/>
                <a:extLst>
                  <a:ext uri="{FF2B5EF4-FFF2-40B4-BE49-F238E27FC236}">
                    <a16:creationId xmlns:a16="http://schemas.microsoft.com/office/drawing/2014/main" id="{85C38517-7A5E-49E4-AF7E-6FD0807423B4}"/>
                  </a:ext>
                </a:extLst>
              </p:cNvPr>
              <p:cNvPicPr>
                <a:picLocks noGrp="1" noRot="1" noChangeAspect="1" noMove="1" noResize="1" noEditPoints="1" noAdjustHandles="1" noChangeArrowheads="1" noChangeShapeType="1"/>
              </p:cNvPicPr>
              <p:nvPr/>
            </p:nvPicPr>
            <p:blipFill>
              <a:blip r:embed="rId4"/>
              <a:stretch>
                <a:fillRect/>
              </a:stretch>
            </p:blipFill>
            <p:spPr>
              <a:xfrm>
                <a:off x="11410270" y="6434801"/>
                <a:ext cx="397268" cy="223463"/>
              </a:xfrm>
              <a:prstGeom prst="rect">
                <a:avLst/>
              </a:prstGeom>
              <a:ln w="3175">
                <a:solidFill>
                  <a:prstClr val="ltGray"/>
                </a:solidFill>
              </a:ln>
            </p:spPr>
          </p:pic>
        </mc:Fallback>
      </mc:AlternateContent>
    </p:spTree>
    <p:extLst>
      <p:ext uri="{BB962C8B-B14F-4D97-AF65-F5344CB8AC3E}">
        <p14:creationId xmlns:p14="http://schemas.microsoft.com/office/powerpoint/2010/main" val="1651809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FCFC7473-5B53-444A-BD70-95C78A2C305C}"/>
              </a:ext>
            </a:extLst>
          </p:cNvPr>
          <p:cNvSpPr/>
          <p:nvPr/>
        </p:nvSpPr>
        <p:spPr>
          <a:xfrm>
            <a:off x="3084946" y="1487054"/>
            <a:ext cx="6576290" cy="3602182"/>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r>
              <a:rPr lang="de-CH" sz="3600" b="1" dirty="0">
                <a:latin typeface="Segoe UI" panose="020B0502040204020203" pitchFamily="34" charset="0"/>
                <a:cs typeface="Segoe UI" panose="020B0502040204020203" pitchFamily="34" charset="0"/>
              </a:rPr>
              <a:t>Erfahrungen mit dem LP 21</a:t>
            </a:r>
          </a:p>
          <a:p>
            <a:pPr algn="ctr"/>
            <a:endParaRPr lang="de-CH" sz="2800" b="1" dirty="0">
              <a:latin typeface="Segoe UI" panose="020B0502040204020203" pitchFamily="34" charset="0"/>
              <a:cs typeface="Segoe UI" panose="020B0502040204020203" pitchFamily="34" charset="0"/>
            </a:endParaRPr>
          </a:p>
          <a:p>
            <a:pPr marL="171450" indent="-171450">
              <a:lnSpc>
                <a:spcPct val="150000"/>
              </a:lnSpc>
              <a:buFont typeface="Arial" panose="020B0604020202020204" pitchFamily="34" charset="0"/>
              <a:buChar char="•"/>
            </a:pPr>
            <a:r>
              <a:rPr lang="de-CH" sz="2000" dirty="0">
                <a:latin typeface="Segoe UI" panose="020B0502040204020203" pitchFamily="34" charset="0"/>
                <a:cs typeface="Segoe UI" panose="020B0502040204020203" pitchFamily="34" charset="0"/>
              </a:rPr>
              <a:t>was hat sich für mich verändert</a:t>
            </a:r>
          </a:p>
          <a:p>
            <a:pPr marL="171450" indent="-171450">
              <a:lnSpc>
                <a:spcPct val="150000"/>
              </a:lnSpc>
              <a:buFont typeface="Arial" panose="020B0604020202020204" pitchFamily="34" charset="0"/>
              <a:buChar char="•"/>
            </a:pPr>
            <a:r>
              <a:rPr lang="de-CH" sz="2000" dirty="0">
                <a:latin typeface="Segoe UI" panose="020B0502040204020203" pitchFamily="34" charset="0"/>
                <a:cs typeface="Segoe UI" panose="020B0502040204020203" pitchFamily="34" charset="0"/>
              </a:rPr>
              <a:t>was läuft gut</a:t>
            </a:r>
          </a:p>
          <a:p>
            <a:pPr marL="171450" indent="-171450">
              <a:lnSpc>
                <a:spcPct val="150000"/>
              </a:lnSpc>
              <a:buFont typeface="Arial" panose="020B0604020202020204" pitchFamily="34" charset="0"/>
              <a:buChar char="•"/>
            </a:pPr>
            <a:r>
              <a:rPr lang="de-CH" sz="2000" dirty="0">
                <a:latin typeface="Segoe UI" panose="020B0502040204020203" pitchFamily="34" charset="0"/>
                <a:cs typeface="Segoe UI" panose="020B0502040204020203" pitchFamily="34" charset="0"/>
              </a:rPr>
              <a:t>was läuft noch nicht optimal</a:t>
            </a:r>
          </a:p>
          <a:p>
            <a:pPr marL="171450" indent="-171450">
              <a:lnSpc>
                <a:spcPct val="150000"/>
              </a:lnSpc>
              <a:buFont typeface="Arial" panose="020B0604020202020204" pitchFamily="34" charset="0"/>
              <a:buChar char="•"/>
            </a:pPr>
            <a:r>
              <a:rPr lang="de-CH" sz="2000" dirty="0">
                <a:latin typeface="Segoe UI" panose="020B0502040204020203" pitchFamily="34" charset="0"/>
                <a:cs typeface="Segoe UI" panose="020B0502040204020203" pitchFamily="34" charset="0"/>
              </a:rPr>
              <a:t>wo braucht es noch Weiterbildung/ Unterstützung</a:t>
            </a:r>
          </a:p>
          <a:p>
            <a:pPr marL="171450" indent="-171450">
              <a:lnSpc>
                <a:spcPct val="150000"/>
              </a:lnSpc>
              <a:buFont typeface="Arial" panose="020B0604020202020204" pitchFamily="34" charset="0"/>
              <a:buChar char="•"/>
            </a:pPr>
            <a:r>
              <a:rPr lang="de-CH" sz="2000" dirty="0">
                <a:latin typeface="Segoe UI" panose="020B0502040204020203" pitchFamily="34" charset="0"/>
                <a:cs typeface="Segoe UI" panose="020B0502040204020203" pitchFamily="34" charset="0"/>
              </a:rPr>
              <a:t>wo sind noch Unklarheiten /Fragen</a:t>
            </a:r>
          </a:p>
        </p:txBody>
      </p:sp>
    </p:spTree>
    <p:extLst>
      <p:ext uri="{BB962C8B-B14F-4D97-AF65-F5344CB8AC3E}">
        <p14:creationId xmlns:p14="http://schemas.microsoft.com/office/powerpoint/2010/main" val="3870758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949A579-C0F4-4649-843E-14FE122736F3}"/>
              </a:ext>
            </a:extLst>
          </p:cNvPr>
          <p:cNvSpPr txBox="1"/>
          <p:nvPr/>
        </p:nvSpPr>
        <p:spPr>
          <a:xfrm>
            <a:off x="628153" y="1441852"/>
            <a:ext cx="11378317" cy="3693319"/>
          </a:xfrm>
          <a:prstGeom prst="rect">
            <a:avLst/>
          </a:prstGeom>
          <a:noFill/>
        </p:spPr>
        <p:txBody>
          <a:bodyPr wrap="square">
            <a:spAutoFit/>
          </a:bodyPr>
          <a:lstStyle/>
          <a:p>
            <a:pPr algn="l"/>
            <a:r>
              <a:rPr lang="de-DE" b="0" i="0" u="none" strike="noStrike" dirty="0">
                <a:solidFill>
                  <a:srgbClr val="92D050"/>
                </a:solidFill>
                <a:effectLst/>
                <a:latin typeface="DINWeb-Bold"/>
              </a:rPr>
              <a:t>„Beurteilung</a:t>
            </a:r>
            <a:endParaRPr lang="de-DE" b="0" i="0" dirty="0">
              <a:solidFill>
                <a:srgbClr val="92D050"/>
              </a:solidFill>
              <a:effectLst/>
              <a:latin typeface="DINWeb-Bold"/>
            </a:endParaRPr>
          </a:p>
          <a:p>
            <a:pPr algn="l"/>
            <a:r>
              <a:rPr lang="de-DE" b="0" i="0" dirty="0">
                <a:solidFill>
                  <a:srgbClr val="444444"/>
                </a:solidFill>
                <a:effectLst/>
                <a:latin typeface="inherit"/>
              </a:rPr>
              <a:t>Aus der Kompetenzorientierung ergeben sich nicht nur neue Akzente in der Betrachtung von Lernen und Unterricht, sondern auch mit Bezug auf die Rückmeldung und Beurteilung von Lernprozessen und Schülerleistungen. Zum kompetenzorientierten Unterricht gehört deshalb eine auf die Erreichung von Kompetenzzielen bezogene Feedbackkultur. Konstruktive Rückmeldungen an die Lernenden sind ein zentrales Merkmal der Unterrichtsqualität und befördern das </a:t>
            </a:r>
            <a:r>
              <a:rPr lang="de-DE" sz="2000" b="0" i="0" dirty="0">
                <a:solidFill>
                  <a:srgbClr val="444444"/>
                </a:solidFill>
                <a:effectLst/>
                <a:latin typeface="inherit"/>
              </a:rPr>
              <a:t>Lernen</a:t>
            </a:r>
            <a:r>
              <a:rPr lang="de-DE" b="0" i="0" dirty="0">
                <a:solidFill>
                  <a:srgbClr val="444444"/>
                </a:solidFill>
                <a:effectLst/>
                <a:latin typeface="inherit"/>
              </a:rPr>
              <a:t> und den Kompetenzerwerb. Gleichzeitig ist schulische Beurteilung die Grundlage für die Qualifikation der Schülerinnen und Schüler und dient der Selektion. Entsprechend sorgfältig und verantwortungsbewusst muss sie erfolgen.“</a:t>
            </a:r>
          </a:p>
          <a:p>
            <a:pPr algn="l"/>
            <a:endParaRPr lang="de-DE" dirty="0">
              <a:solidFill>
                <a:srgbClr val="444444"/>
              </a:solidFill>
              <a:latin typeface="inherit"/>
            </a:endParaRPr>
          </a:p>
          <a:p>
            <a:pPr algn="l"/>
            <a:endParaRPr lang="de-DE" b="0" i="0" dirty="0">
              <a:solidFill>
                <a:srgbClr val="444444"/>
              </a:solidFill>
              <a:effectLst/>
              <a:latin typeface="inherit"/>
            </a:endParaRPr>
          </a:p>
          <a:p>
            <a:pPr algn="l"/>
            <a:endParaRPr lang="de-DE" dirty="0">
              <a:solidFill>
                <a:srgbClr val="444444"/>
              </a:solidFill>
              <a:latin typeface="inherit"/>
            </a:endParaRPr>
          </a:p>
          <a:p>
            <a:pPr algn="l"/>
            <a:r>
              <a:rPr lang="de-DE" sz="1000" b="0" i="0" dirty="0">
                <a:solidFill>
                  <a:srgbClr val="444444"/>
                </a:solidFill>
                <a:effectLst/>
                <a:latin typeface="inherit"/>
              </a:rPr>
              <a:t>https://ag.lehrplan.ch/container/AG_Grundlagen.pdf</a:t>
            </a:r>
          </a:p>
          <a:p>
            <a:pPr algn="l"/>
            <a:endParaRPr lang="de-DE" b="0" i="0" dirty="0">
              <a:solidFill>
                <a:srgbClr val="444444"/>
              </a:solidFill>
              <a:effectLst/>
              <a:latin typeface="inherit"/>
            </a:endParaRPr>
          </a:p>
        </p:txBody>
      </p:sp>
      <mc:AlternateContent xmlns:mc="http://schemas.openxmlformats.org/markup-compatibility/2006">
        <mc:Choice xmlns:pslz="http://schemas.microsoft.com/office/powerpoint/2016/slidezoom" xmlns="" Requires="pslz">
          <p:graphicFrame>
            <p:nvGraphicFramePr>
              <p:cNvPr id="5" name="Folienzoom 4">
                <a:extLst>
                  <a:ext uri="{FF2B5EF4-FFF2-40B4-BE49-F238E27FC236}">
                    <a16:creationId xmlns:a16="http://schemas.microsoft.com/office/drawing/2014/main" id="{ED0990F2-D851-4B0B-AECC-FAE52DEE84FB}"/>
                  </a:ext>
                </a:extLst>
              </p:cNvPr>
              <p:cNvGraphicFramePr>
                <a:graphicFrameLocks noChangeAspect="1"/>
              </p:cNvGraphicFramePr>
              <p:nvPr>
                <p:extLst>
                  <p:ext uri="{D42A27DB-BD31-4B8C-83A1-F6EECF244321}">
                    <p14:modId xmlns:p14="http://schemas.microsoft.com/office/powerpoint/2010/main" val="2769409306"/>
                  </p:ext>
                </p:extLst>
              </p:nvPr>
            </p:nvGraphicFramePr>
            <p:xfrm>
              <a:off x="11163574" y="6310902"/>
              <a:ext cx="427280" cy="240345"/>
            </p:xfrm>
            <a:graphic>
              <a:graphicData uri="http://schemas.microsoft.com/office/powerpoint/2016/slidezoom">
                <pslz:sldZm>
                  <pslz:sldZmObj sldId="271" cId="4247863720">
                    <pslz:zmPr id="{C74713CC-7614-416E-90CF-03D8377F6E03}" returnToParent="0" transitionDur="1000">
                      <p166:blipFill xmlns:p166="http://schemas.microsoft.com/office/powerpoint/2016/6/main">
                        <a:blip r:embed="rId2"/>
                        <a:stretch>
                          <a:fillRect/>
                        </a:stretch>
                      </p166:blipFill>
                      <p166:spPr xmlns:p166="http://schemas.microsoft.com/office/powerpoint/2016/6/main">
                        <a:xfrm>
                          <a:off x="0" y="0"/>
                          <a:ext cx="427280" cy="240345"/>
                        </a:xfrm>
                        <a:prstGeom prst="rect">
                          <a:avLst/>
                        </a:prstGeom>
                        <a:ln w="3175">
                          <a:solidFill>
                            <a:prstClr val="ltGray"/>
                          </a:solidFill>
                        </a:ln>
                      </p166:spPr>
                    </pslz:zmPr>
                  </pslz:sldZmObj>
                </pslz:sldZm>
              </a:graphicData>
            </a:graphic>
          </p:graphicFrame>
        </mc:Choice>
        <mc:Fallback>
          <p:pic>
            <p:nvPicPr>
              <p:cNvPr id="5" name="Folienzoom 4">
                <a:hlinkClick r:id="rId3" action="ppaction://hlinksldjump"/>
                <a:extLst>
                  <a:ext uri="{FF2B5EF4-FFF2-40B4-BE49-F238E27FC236}">
                    <a16:creationId xmlns:a16="http://schemas.microsoft.com/office/drawing/2014/main" id="{ED0990F2-D851-4B0B-AECC-FAE52DEE84FB}"/>
                  </a:ext>
                </a:extLst>
              </p:cNvPr>
              <p:cNvPicPr>
                <a:picLocks noGrp="1" noRot="1" noChangeAspect="1" noMove="1" noResize="1" noEditPoints="1" noAdjustHandles="1" noChangeArrowheads="1" noChangeShapeType="1"/>
              </p:cNvPicPr>
              <p:nvPr/>
            </p:nvPicPr>
            <p:blipFill>
              <a:blip r:embed="rId4"/>
              <a:stretch>
                <a:fillRect/>
              </a:stretch>
            </p:blipFill>
            <p:spPr>
              <a:xfrm>
                <a:off x="11163574" y="6310902"/>
                <a:ext cx="427280" cy="240345"/>
              </a:xfrm>
              <a:prstGeom prst="rect">
                <a:avLst/>
              </a:prstGeom>
              <a:ln w="3175">
                <a:solidFill>
                  <a:prstClr val="ltGray"/>
                </a:solidFill>
              </a:ln>
            </p:spPr>
          </p:pic>
        </mc:Fallback>
      </mc:AlternateContent>
    </p:spTree>
    <p:extLst>
      <p:ext uri="{BB962C8B-B14F-4D97-AF65-F5344CB8AC3E}">
        <p14:creationId xmlns:p14="http://schemas.microsoft.com/office/powerpoint/2010/main" val="3119760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72B5F17-BF3B-416C-A91C-E1C0491F01E2}"/>
              </a:ext>
            </a:extLst>
          </p:cNvPr>
          <p:cNvPicPr>
            <a:picLocks noChangeAspect="1"/>
          </p:cNvPicPr>
          <p:nvPr/>
        </p:nvPicPr>
        <p:blipFill>
          <a:blip r:embed="rId2"/>
          <a:stretch>
            <a:fillRect/>
          </a:stretch>
        </p:blipFill>
        <p:spPr>
          <a:xfrm>
            <a:off x="2698384" y="1073426"/>
            <a:ext cx="5991689" cy="4154050"/>
          </a:xfrm>
          <a:prstGeom prst="rect">
            <a:avLst/>
          </a:prstGeom>
        </p:spPr>
      </p:pic>
      <mc:AlternateContent xmlns:mc="http://schemas.openxmlformats.org/markup-compatibility/2006">
        <mc:Choice xmlns:pslz="http://schemas.microsoft.com/office/powerpoint/2016/slidezoom" xmlns="" Requires="pslz">
          <p:graphicFrame>
            <p:nvGraphicFramePr>
              <p:cNvPr id="4" name="Folienzoom 3">
                <a:extLst>
                  <a:ext uri="{FF2B5EF4-FFF2-40B4-BE49-F238E27FC236}">
                    <a16:creationId xmlns:a16="http://schemas.microsoft.com/office/drawing/2014/main" id="{D969C4C1-1CE6-4ED9-8940-D54DF69AB7A2}"/>
                  </a:ext>
                </a:extLst>
              </p:cNvPr>
              <p:cNvGraphicFramePr>
                <a:graphicFrameLocks noChangeAspect="1"/>
              </p:cNvGraphicFramePr>
              <p:nvPr>
                <p:extLst>
                  <p:ext uri="{D42A27DB-BD31-4B8C-83A1-F6EECF244321}">
                    <p14:modId xmlns:p14="http://schemas.microsoft.com/office/powerpoint/2010/main" val="2801791865"/>
                  </p:ext>
                </p:extLst>
              </p:nvPr>
            </p:nvGraphicFramePr>
            <p:xfrm>
              <a:off x="11195437" y="6324910"/>
              <a:ext cx="564236" cy="317383"/>
            </p:xfrm>
            <a:graphic>
              <a:graphicData uri="http://schemas.microsoft.com/office/powerpoint/2016/slidezoom">
                <pslz:sldZm>
                  <pslz:sldZmObj sldId="271" cId="4247863720">
                    <pslz:zmPr id="{06C2D7BE-275A-43E7-888B-879155DEFD96}" returnToParent="0" transitionDur="1000">
                      <p166:blipFill xmlns:p166="http://schemas.microsoft.com/office/powerpoint/2016/6/main">
                        <a:blip r:embed="rId3"/>
                        <a:stretch>
                          <a:fillRect/>
                        </a:stretch>
                      </p166:blipFill>
                      <p166:spPr xmlns:p166="http://schemas.microsoft.com/office/powerpoint/2016/6/main">
                        <a:xfrm>
                          <a:off x="0" y="0"/>
                          <a:ext cx="564236" cy="317383"/>
                        </a:xfrm>
                        <a:prstGeom prst="rect">
                          <a:avLst/>
                        </a:prstGeom>
                        <a:ln w="3175">
                          <a:solidFill>
                            <a:prstClr val="ltGray"/>
                          </a:solidFill>
                        </a:ln>
                      </p166:spPr>
                    </pslz:zmPr>
                  </pslz:sldZmObj>
                </pslz:sldZm>
              </a:graphicData>
            </a:graphic>
          </p:graphicFrame>
        </mc:Choice>
        <mc:Fallback>
          <p:pic>
            <p:nvPicPr>
              <p:cNvPr id="4" name="Folienzoom 3">
                <a:hlinkClick r:id="rId4" action="ppaction://hlinksldjump"/>
                <a:extLst>
                  <a:ext uri="{FF2B5EF4-FFF2-40B4-BE49-F238E27FC236}">
                    <a16:creationId xmlns:a16="http://schemas.microsoft.com/office/drawing/2014/main" id="{D969C4C1-1CE6-4ED9-8940-D54DF69AB7A2}"/>
                  </a:ext>
                </a:extLst>
              </p:cNvPr>
              <p:cNvPicPr>
                <a:picLocks noGrp="1" noRot="1" noChangeAspect="1" noMove="1" noResize="1" noEditPoints="1" noAdjustHandles="1" noChangeArrowheads="1" noChangeShapeType="1"/>
              </p:cNvPicPr>
              <p:nvPr/>
            </p:nvPicPr>
            <p:blipFill>
              <a:blip r:embed="rId5"/>
              <a:stretch>
                <a:fillRect/>
              </a:stretch>
            </p:blipFill>
            <p:spPr>
              <a:xfrm>
                <a:off x="11195437" y="6324910"/>
                <a:ext cx="564236" cy="317383"/>
              </a:xfrm>
              <a:prstGeom prst="rect">
                <a:avLst/>
              </a:prstGeom>
              <a:ln w="3175">
                <a:solidFill>
                  <a:prstClr val="ltGray"/>
                </a:solidFill>
              </a:ln>
            </p:spPr>
          </p:pic>
        </mc:Fallback>
      </mc:AlternateContent>
    </p:spTree>
    <p:extLst>
      <p:ext uri="{BB962C8B-B14F-4D97-AF65-F5344CB8AC3E}">
        <p14:creationId xmlns:p14="http://schemas.microsoft.com/office/powerpoint/2010/main" val="1035680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AE478F6-C6D9-4412-BA70-C048EEDD6E08}"/>
              </a:ext>
            </a:extLst>
          </p:cNvPr>
          <p:cNvSpPr/>
          <p:nvPr/>
        </p:nvSpPr>
        <p:spPr>
          <a:xfrm>
            <a:off x="4590473" y="2253673"/>
            <a:ext cx="3629891" cy="2198254"/>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r>
              <a:rPr lang="de-CH" b="1" dirty="0">
                <a:latin typeface="Segoe UI" panose="020B0502040204020203" pitchFamily="34" charset="0"/>
                <a:cs typeface="Segoe UI" panose="020B0502040204020203" pitchFamily="34" charset="0"/>
              </a:rPr>
              <a:t>Erfahrungen mit dem LP 21</a:t>
            </a:r>
          </a:p>
          <a:p>
            <a:pPr algn="ctr">
              <a:lnSpc>
                <a:spcPct val="150000"/>
              </a:lnSpc>
            </a:pPr>
            <a:endParaRPr lang="de-CH" sz="1400" b="1" dirty="0">
              <a:latin typeface="Segoe UI" panose="020B0502040204020203" pitchFamily="34" charset="0"/>
              <a:cs typeface="Segoe UI" panose="020B0502040204020203" pitchFamily="34" charset="0"/>
            </a:endParaRPr>
          </a:p>
          <a:p>
            <a:pPr marL="171450" indent="-171450">
              <a:lnSpc>
                <a:spcPct val="150000"/>
              </a:lnSpc>
              <a:buFont typeface="Arial" panose="020B0604020202020204" pitchFamily="34" charset="0"/>
              <a:buChar char="•"/>
            </a:pPr>
            <a:r>
              <a:rPr lang="de-CH" sz="1100" dirty="0">
                <a:latin typeface="Segoe UI" panose="020B0502040204020203" pitchFamily="34" charset="0"/>
                <a:cs typeface="Segoe UI" panose="020B0502040204020203" pitchFamily="34" charset="0"/>
              </a:rPr>
              <a:t>was hat sich für mich verändert</a:t>
            </a:r>
          </a:p>
          <a:p>
            <a:pPr marL="171450" indent="-171450">
              <a:lnSpc>
                <a:spcPct val="150000"/>
              </a:lnSpc>
              <a:buFont typeface="Arial" panose="020B0604020202020204" pitchFamily="34" charset="0"/>
              <a:buChar char="•"/>
            </a:pPr>
            <a:r>
              <a:rPr lang="de-CH" sz="1100" dirty="0">
                <a:latin typeface="Segoe UI" panose="020B0502040204020203" pitchFamily="34" charset="0"/>
                <a:cs typeface="Segoe UI" panose="020B0502040204020203" pitchFamily="34" charset="0"/>
              </a:rPr>
              <a:t>was läuft gut</a:t>
            </a:r>
          </a:p>
          <a:p>
            <a:pPr marL="171450" indent="-171450">
              <a:lnSpc>
                <a:spcPct val="150000"/>
              </a:lnSpc>
              <a:buFont typeface="Arial" panose="020B0604020202020204" pitchFamily="34" charset="0"/>
              <a:buChar char="•"/>
            </a:pPr>
            <a:r>
              <a:rPr lang="de-CH" sz="1100" dirty="0">
                <a:latin typeface="Segoe UI" panose="020B0502040204020203" pitchFamily="34" charset="0"/>
                <a:cs typeface="Segoe UI" panose="020B0502040204020203" pitchFamily="34" charset="0"/>
              </a:rPr>
              <a:t>was läuft noch nicht optimal</a:t>
            </a:r>
          </a:p>
          <a:p>
            <a:pPr marL="171450" indent="-171450">
              <a:lnSpc>
                <a:spcPct val="150000"/>
              </a:lnSpc>
              <a:buFont typeface="Arial" panose="020B0604020202020204" pitchFamily="34" charset="0"/>
              <a:buChar char="•"/>
            </a:pPr>
            <a:r>
              <a:rPr lang="de-CH" sz="1100" dirty="0">
                <a:latin typeface="Segoe UI" panose="020B0502040204020203" pitchFamily="34" charset="0"/>
                <a:cs typeface="Segoe UI" panose="020B0502040204020203" pitchFamily="34" charset="0"/>
              </a:rPr>
              <a:t>wo braucht es noch Weiterbildung/ Unterstützung</a:t>
            </a:r>
          </a:p>
          <a:p>
            <a:pPr marL="171450" indent="-171450">
              <a:lnSpc>
                <a:spcPct val="150000"/>
              </a:lnSpc>
              <a:buFont typeface="Arial" panose="020B0604020202020204" pitchFamily="34" charset="0"/>
              <a:buChar char="•"/>
            </a:pPr>
            <a:r>
              <a:rPr lang="de-CH" sz="1100" dirty="0">
                <a:latin typeface="Segoe UI" panose="020B0502040204020203" pitchFamily="34" charset="0"/>
                <a:cs typeface="Segoe UI" panose="020B0502040204020203" pitchFamily="34" charset="0"/>
              </a:rPr>
              <a:t>wo sind noch Unklarheiten /Fragen</a:t>
            </a:r>
          </a:p>
        </p:txBody>
      </p:sp>
      <p:sp>
        <p:nvSpPr>
          <p:cNvPr id="5" name="Rechteck 4">
            <a:extLst>
              <a:ext uri="{FF2B5EF4-FFF2-40B4-BE49-F238E27FC236}">
                <a16:creationId xmlns:a16="http://schemas.microsoft.com/office/drawing/2014/main" id="{32377EA9-C7CC-4F3B-B321-40CA477D0AA7}"/>
              </a:ext>
            </a:extLst>
          </p:cNvPr>
          <p:cNvSpPr/>
          <p:nvPr/>
        </p:nvSpPr>
        <p:spPr>
          <a:xfrm>
            <a:off x="1031101" y="3009868"/>
            <a:ext cx="1722120" cy="551688"/>
          </a:xfrm>
          <a:prstGeom prst="rect">
            <a:avLst/>
          </a:prstGeom>
          <a:solidFill>
            <a:srgbClr val="C000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de-CH" sz="1200" b="1" dirty="0">
                <a:latin typeface="Segoe UI" panose="020B0502040204020203" pitchFamily="34" charset="0"/>
                <a:cs typeface="Segoe UI" panose="020B0502040204020203" pitchFamily="34" charset="0"/>
                <a:hlinkClick r:id="rId2"/>
              </a:rPr>
              <a:t>Stundenplan</a:t>
            </a:r>
            <a:endParaRPr lang="de-CH" sz="1200" b="1" dirty="0">
              <a:latin typeface="Segoe UI" panose="020B0502040204020203" pitchFamily="34" charset="0"/>
              <a:cs typeface="Segoe UI" panose="020B0502040204020203" pitchFamily="34" charset="0"/>
            </a:endParaRPr>
          </a:p>
        </p:txBody>
      </p:sp>
      <p:sp>
        <p:nvSpPr>
          <p:cNvPr id="6" name="Rechteck 5">
            <a:extLst>
              <a:ext uri="{FF2B5EF4-FFF2-40B4-BE49-F238E27FC236}">
                <a16:creationId xmlns:a16="http://schemas.microsoft.com/office/drawing/2014/main" id="{95B5F95E-3AD2-40CE-8344-2E0BAAE033A0}"/>
              </a:ext>
            </a:extLst>
          </p:cNvPr>
          <p:cNvSpPr/>
          <p:nvPr/>
        </p:nvSpPr>
        <p:spPr>
          <a:xfrm>
            <a:off x="2250048" y="1240808"/>
            <a:ext cx="1722120" cy="551688"/>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de-CH" sz="1200" b="1" dirty="0">
                <a:latin typeface="Segoe UI" panose="020B0502040204020203" pitchFamily="34" charset="0"/>
                <a:cs typeface="Segoe UI" panose="020B0502040204020203" pitchFamily="34" charset="0"/>
                <a:hlinkClick r:id="rId3"/>
              </a:rPr>
              <a:t>Lehrmittel</a:t>
            </a:r>
            <a:endParaRPr lang="de-CH" sz="1200" b="1" dirty="0">
              <a:latin typeface="Segoe UI" panose="020B0502040204020203" pitchFamily="34" charset="0"/>
              <a:cs typeface="Segoe UI" panose="020B0502040204020203" pitchFamily="34" charset="0"/>
            </a:endParaRPr>
          </a:p>
        </p:txBody>
      </p:sp>
      <p:sp>
        <p:nvSpPr>
          <p:cNvPr id="7" name="Rechteck 6">
            <a:extLst>
              <a:ext uri="{FF2B5EF4-FFF2-40B4-BE49-F238E27FC236}">
                <a16:creationId xmlns:a16="http://schemas.microsoft.com/office/drawing/2014/main" id="{82F248EA-BDD5-4E99-BD96-D24C79B0AA8A}"/>
              </a:ext>
            </a:extLst>
          </p:cNvPr>
          <p:cNvSpPr/>
          <p:nvPr/>
        </p:nvSpPr>
        <p:spPr>
          <a:xfrm>
            <a:off x="5615842" y="695356"/>
            <a:ext cx="1722120" cy="551688"/>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de-CH" sz="1200" b="1" dirty="0">
                <a:latin typeface="Segoe UI" panose="020B0502040204020203" pitchFamily="34" charset="0"/>
                <a:cs typeface="Segoe UI" panose="020B0502040204020203" pitchFamily="34" charset="0"/>
              </a:rPr>
              <a:t>Schülerinnen/Schüler</a:t>
            </a:r>
          </a:p>
        </p:txBody>
      </p:sp>
      <p:sp>
        <p:nvSpPr>
          <p:cNvPr id="8" name="Rechteck 7">
            <a:hlinkClick r:id="rId4"/>
            <a:extLst>
              <a:ext uri="{FF2B5EF4-FFF2-40B4-BE49-F238E27FC236}">
                <a16:creationId xmlns:a16="http://schemas.microsoft.com/office/drawing/2014/main" id="{D4827EE6-BD70-4DDA-8AC0-6C651BBB25C7}"/>
              </a:ext>
            </a:extLst>
          </p:cNvPr>
          <p:cNvSpPr/>
          <p:nvPr/>
        </p:nvSpPr>
        <p:spPr>
          <a:xfrm>
            <a:off x="8992877" y="1240808"/>
            <a:ext cx="1722120" cy="551688"/>
          </a:xfrm>
          <a:prstGeom prst="rect">
            <a:avLst/>
          </a:prstGeom>
          <a:solidFill>
            <a:srgbClr val="7030A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de-CH" sz="1200" b="1" dirty="0">
                <a:latin typeface="Segoe UI" panose="020B0502040204020203" pitchFamily="34" charset="0"/>
                <a:cs typeface="Segoe UI" panose="020B0502040204020203" pitchFamily="34" charset="0"/>
              </a:rPr>
              <a:t>Team</a:t>
            </a:r>
          </a:p>
        </p:txBody>
      </p:sp>
      <p:sp>
        <p:nvSpPr>
          <p:cNvPr id="9" name="Rechteck 8">
            <a:extLst>
              <a:ext uri="{FF2B5EF4-FFF2-40B4-BE49-F238E27FC236}">
                <a16:creationId xmlns:a16="http://schemas.microsoft.com/office/drawing/2014/main" id="{448785D3-4556-4518-881C-82798F7EF149}"/>
              </a:ext>
            </a:extLst>
          </p:cNvPr>
          <p:cNvSpPr/>
          <p:nvPr/>
        </p:nvSpPr>
        <p:spPr>
          <a:xfrm>
            <a:off x="9641055" y="3034582"/>
            <a:ext cx="1722120" cy="551688"/>
          </a:xfrm>
          <a:prstGeom prst="rect">
            <a:avLst/>
          </a:prstGeom>
          <a:solidFill>
            <a:srgbClr val="0070C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de-CH" sz="1200" b="1" dirty="0">
                <a:latin typeface="Segoe UI" panose="020B0502040204020203" pitchFamily="34" charset="0"/>
                <a:cs typeface="Segoe UI" panose="020B0502040204020203" pitchFamily="34" charset="0"/>
              </a:rPr>
              <a:t>Eltern</a:t>
            </a:r>
          </a:p>
        </p:txBody>
      </p:sp>
      <p:sp>
        <p:nvSpPr>
          <p:cNvPr id="10" name="Rechteck 9">
            <a:extLst>
              <a:ext uri="{FF2B5EF4-FFF2-40B4-BE49-F238E27FC236}">
                <a16:creationId xmlns:a16="http://schemas.microsoft.com/office/drawing/2014/main" id="{D7E4C9D4-DB03-41EC-A3E3-5B7009E66B05}"/>
              </a:ext>
            </a:extLst>
          </p:cNvPr>
          <p:cNvSpPr/>
          <p:nvPr/>
        </p:nvSpPr>
        <p:spPr>
          <a:xfrm>
            <a:off x="9275009" y="5251078"/>
            <a:ext cx="1722120" cy="551688"/>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de-CH" sz="1200" b="1" dirty="0">
                <a:latin typeface="Segoe UI" panose="020B0502040204020203" pitchFamily="34" charset="0"/>
                <a:cs typeface="Segoe UI" panose="020B0502040204020203" pitchFamily="34" charset="0"/>
                <a:hlinkClick r:id="rId5"/>
              </a:rPr>
              <a:t>Kompetenzen</a:t>
            </a:r>
            <a:endParaRPr lang="de-CH" sz="1200" b="1" dirty="0">
              <a:latin typeface="Segoe UI" panose="020B0502040204020203" pitchFamily="34" charset="0"/>
              <a:cs typeface="Segoe UI" panose="020B0502040204020203" pitchFamily="34" charset="0"/>
            </a:endParaRPr>
          </a:p>
        </p:txBody>
      </p:sp>
      <p:sp>
        <p:nvSpPr>
          <p:cNvPr id="11" name="Rechteck 10">
            <a:hlinkClick r:id="rId6"/>
            <a:extLst>
              <a:ext uri="{FF2B5EF4-FFF2-40B4-BE49-F238E27FC236}">
                <a16:creationId xmlns:a16="http://schemas.microsoft.com/office/drawing/2014/main" id="{7A4E434A-4474-4CE3-A835-691FD362EE10}"/>
              </a:ext>
            </a:extLst>
          </p:cNvPr>
          <p:cNvSpPr/>
          <p:nvPr/>
        </p:nvSpPr>
        <p:spPr>
          <a:xfrm>
            <a:off x="5615842" y="5610956"/>
            <a:ext cx="1722120" cy="551688"/>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de-CH" sz="1200" b="1" dirty="0">
                <a:latin typeface="Segoe UI" panose="020B0502040204020203" pitchFamily="34" charset="0"/>
                <a:cs typeface="Segoe UI" panose="020B0502040204020203" pitchFamily="34" charset="0"/>
                <a:hlinkClick r:id="rId7"/>
              </a:rPr>
              <a:t>Zeugnis</a:t>
            </a:r>
            <a:endParaRPr lang="de-CH" sz="1200" b="1" dirty="0">
              <a:latin typeface="Segoe UI" panose="020B0502040204020203" pitchFamily="34" charset="0"/>
              <a:cs typeface="Segoe UI" panose="020B0502040204020203" pitchFamily="34" charset="0"/>
            </a:endParaRPr>
          </a:p>
        </p:txBody>
      </p:sp>
      <p:sp>
        <p:nvSpPr>
          <p:cNvPr id="12" name="Rechteck 11">
            <a:hlinkClick r:id="rId6"/>
            <a:extLst>
              <a:ext uri="{FF2B5EF4-FFF2-40B4-BE49-F238E27FC236}">
                <a16:creationId xmlns:a16="http://schemas.microsoft.com/office/drawing/2014/main" id="{5BF40A06-C365-40E0-8505-D159E6564A35}"/>
              </a:ext>
            </a:extLst>
          </p:cNvPr>
          <p:cNvSpPr/>
          <p:nvPr/>
        </p:nvSpPr>
        <p:spPr>
          <a:xfrm>
            <a:off x="2172242" y="5251078"/>
            <a:ext cx="1722120" cy="551688"/>
          </a:xfrm>
          <a:prstGeom prst="rect">
            <a:avLst/>
          </a:prstGeom>
          <a:solidFill>
            <a:srgbClr val="FF0000">
              <a:alpha val="78039"/>
            </a:srgb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de-CH" sz="1200" b="1" dirty="0">
                <a:latin typeface="Segoe UI" panose="020B0502040204020203" pitchFamily="34" charset="0"/>
                <a:cs typeface="Segoe UI" panose="020B0502040204020203" pitchFamily="34" charset="0"/>
              </a:rPr>
              <a:t>Übergänge </a:t>
            </a:r>
            <a:r>
              <a:rPr lang="de-CH" sz="1200" b="1" dirty="0">
                <a:latin typeface="Segoe UI" panose="020B0502040204020203" pitchFamily="34" charset="0"/>
                <a:cs typeface="Segoe UI" panose="020B0502040204020203" pitchFamily="34" charset="0"/>
                <a:hlinkClick r:id="rId6"/>
              </a:rPr>
              <a:t>Zyklus</a:t>
            </a:r>
            <a:endParaRPr lang="de-CH" sz="1200" b="1" dirty="0">
              <a:latin typeface="Segoe UI" panose="020B0502040204020203" pitchFamily="34" charset="0"/>
              <a:cs typeface="Segoe UI" panose="020B0502040204020203" pitchFamily="34" charset="0"/>
            </a:endParaRPr>
          </a:p>
        </p:txBody>
      </p:sp>
      <mc:AlternateContent xmlns:mc="http://schemas.openxmlformats.org/markup-compatibility/2006">
        <mc:Choice xmlns:pslz="http://schemas.microsoft.com/office/powerpoint/2016/slidezoom" xmlns="" Requires="pslz">
          <p:graphicFrame>
            <p:nvGraphicFramePr>
              <p:cNvPr id="13" name="Folienzoom 12">
                <a:extLst>
                  <a:ext uri="{FF2B5EF4-FFF2-40B4-BE49-F238E27FC236}">
                    <a16:creationId xmlns:a16="http://schemas.microsoft.com/office/drawing/2014/main" id="{A5D8B515-1268-40A4-8316-85617439BB50}"/>
                  </a:ext>
                </a:extLst>
              </p:cNvPr>
              <p:cNvGraphicFramePr>
                <a:graphicFrameLocks noChangeAspect="1"/>
              </p:cNvGraphicFramePr>
              <p:nvPr>
                <p:extLst>
                  <p:ext uri="{D42A27DB-BD31-4B8C-83A1-F6EECF244321}">
                    <p14:modId xmlns:p14="http://schemas.microsoft.com/office/powerpoint/2010/main" val="711320789"/>
                  </p:ext>
                </p:extLst>
              </p:nvPr>
            </p:nvGraphicFramePr>
            <p:xfrm>
              <a:off x="6218713" y="1381381"/>
              <a:ext cx="527618" cy="296785"/>
            </p:xfrm>
            <a:graphic>
              <a:graphicData uri="http://schemas.microsoft.com/office/powerpoint/2016/slidezoom">
                <pslz:sldZm>
                  <pslz:sldZmObj sldId="287" cId="3644325671">
                    <pslz:zmPr id="{B639F502-A35A-4342-9B2B-88DF4346261F}" returnToParent="0" transitionDur="1000">
                      <p166:blipFill xmlns:p166="http://schemas.microsoft.com/office/powerpoint/2016/6/main">
                        <a:blip r:embed="rId8"/>
                        <a:stretch>
                          <a:fillRect/>
                        </a:stretch>
                      </p166:blipFill>
                      <p166:spPr xmlns:p166="http://schemas.microsoft.com/office/powerpoint/2016/6/main">
                        <a:xfrm>
                          <a:off x="0" y="0"/>
                          <a:ext cx="527618" cy="296785"/>
                        </a:xfrm>
                        <a:prstGeom prst="rect">
                          <a:avLst/>
                        </a:prstGeom>
                        <a:ln w="3175">
                          <a:solidFill>
                            <a:prstClr val="ltGray"/>
                          </a:solidFill>
                        </a:ln>
                      </p166:spPr>
                    </pslz:zmPr>
                  </pslz:sldZmObj>
                </pslz:sldZm>
              </a:graphicData>
            </a:graphic>
          </p:graphicFrame>
        </mc:Choice>
        <mc:Fallback>
          <p:pic>
            <p:nvPicPr>
              <p:cNvPr id="13" name="Folienzoom 12">
                <a:hlinkClick r:id="rId9" action="ppaction://hlinksldjump"/>
                <a:extLst>
                  <a:ext uri="{FF2B5EF4-FFF2-40B4-BE49-F238E27FC236}">
                    <a16:creationId xmlns:a16="http://schemas.microsoft.com/office/drawing/2014/main" id="{A5D8B515-1268-40A4-8316-85617439BB50}"/>
                  </a:ext>
                </a:extLst>
              </p:cNvPr>
              <p:cNvPicPr>
                <a:picLocks noGrp="1" noRot="1" noChangeAspect="1" noMove="1" noResize="1" noEditPoints="1" noAdjustHandles="1" noChangeArrowheads="1" noChangeShapeType="1"/>
              </p:cNvPicPr>
              <p:nvPr/>
            </p:nvPicPr>
            <p:blipFill>
              <a:blip r:embed="rId10"/>
              <a:stretch>
                <a:fillRect/>
              </a:stretch>
            </p:blipFill>
            <p:spPr>
              <a:xfrm>
                <a:off x="6218713" y="1381381"/>
                <a:ext cx="527618" cy="296785"/>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xmlns="" Requires="pslz">
          <p:graphicFrame>
            <p:nvGraphicFramePr>
              <p:cNvPr id="15" name="Folienzoom 14">
                <a:extLst>
                  <a:ext uri="{FF2B5EF4-FFF2-40B4-BE49-F238E27FC236}">
                    <a16:creationId xmlns:a16="http://schemas.microsoft.com/office/drawing/2014/main" id="{384A9839-FEC4-4CED-B37D-8D2AAD74C82F}"/>
                  </a:ext>
                </a:extLst>
              </p:cNvPr>
              <p:cNvGraphicFramePr>
                <a:graphicFrameLocks noChangeAspect="1"/>
              </p:cNvGraphicFramePr>
              <p:nvPr>
                <p:extLst>
                  <p:ext uri="{D42A27DB-BD31-4B8C-83A1-F6EECF244321}">
                    <p14:modId xmlns:p14="http://schemas.microsoft.com/office/powerpoint/2010/main" val="1660176177"/>
                  </p:ext>
                </p:extLst>
              </p:nvPr>
            </p:nvGraphicFramePr>
            <p:xfrm>
              <a:off x="10360908" y="3757293"/>
              <a:ext cx="508247" cy="285889"/>
            </p:xfrm>
            <a:graphic>
              <a:graphicData uri="http://schemas.microsoft.com/office/powerpoint/2016/slidezoom">
                <pslz:sldZm>
                  <pslz:sldZmObj sldId="288" cId="1651809874">
                    <pslz:zmPr id="{F474BE5C-6C58-4B6A-9A97-399A406AF1A1}" returnToParent="0" transitionDur="1000">
                      <p166:blipFill xmlns:p166="http://schemas.microsoft.com/office/powerpoint/2016/6/main">
                        <a:blip r:embed="rId11"/>
                        <a:stretch>
                          <a:fillRect/>
                        </a:stretch>
                      </p166:blipFill>
                      <p166:spPr xmlns:p166="http://schemas.microsoft.com/office/powerpoint/2016/6/main">
                        <a:xfrm>
                          <a:off x="0" y="0"/>
                          <a:ext cx="508247" cy="285889"/>
                        </a:xfrm>
                        <a:prstGeom prst="rect">
                          <a:avLst/>
                        </a:prstGeom>
                        <a:ln w="3175">
                          <a:solidFill>
                            <a:prstClr val="ltGray"/>
                          </a:solidFill>
                        </a:ln>
                      </p166:spPr>
                    </pslz:zmPr>
                  </pslz:sldZmObj>
                </pslz:sldZm>
              </a:graphicData>
            </a:graphic>
          </p:graphicFrame>
        </mc:Choice>
        <mc:Fallback>
          <p:pic>
            <p:nvPicPr>
              <p:cNvPr id="15" name="Folienzoom 14">
                <a:hlinkClick r:id="rId12" action="ppaction://hlinksldjump"/>
                <a:extLst>
                  <a:ext uri="{FF2B5EF4-FFF2-40B4-BE49-F238E27FC236}">
                    <a16:creationId xmlns:a16="http://schemas.microsoft.com/office/drawing/2014/main" id="{384A9839-FEC4-4CED-B37D-8D2AAD74C82F}"/>
                  </a:ext>
                </a:extLst>
              </p:cNvPr>
              <p:cNvPicPr>
                <a:picLocks noGrp="1" noRot="1" noChangeAspect="1" noMove="1" noResize="1" noEditPoints="1" noAdjustHandles="1" noChangeArrowheads="1" noChangeShapeType="1"/>
              </p:cNvPicPr>
              <p:nvPr/>
            </p:nvPicPr>
            <p:blipFill>
              <a:blip r:embed="rId13"/>
              <a:stretch>
                <a:fillRect/>
              </a:stretch>
            </p:blipFill>
            <p:spPr>
              <a:xfrm>
                <a:off x="10360908" y="3757293"/>
                <a:ext cx="508247" cy="285889"/>
              </a:xfrm>
              <a:prstGeom prst="rect">
                <a:avLst/>
              </a:prstGeom>
              <a:ln w="3175">
                <a:solidFill>
                  <a:prstClr val="ltGray"/>
                </a:solidFill>
              </a:ln>
            </p:spPr>
          </p:pic>
        </mc:Fallback>
      </mc:AlternateContent>
    </p:spTree>
    <p:extLst>
      <p:ext uri="{BB962C8B-B14F-4D97-AF65-F5344CB8AC3E}">
        <p14:creationId xmlns:p14="http://schemas.microsoft.com/office/powerpoint/2010/main" val="105030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EC39729-698B-46CF-B2C4-9BE7E68B0EED}"/>
              </a:ext>
            </a:extLst>
          </p:cNvPr>
          <p:cNvSpPr/>
          <p:nvPr/>
        </p:nvSpPr>
        <p:spPr>
          <a:xfrm>
            <a:off x="4747260" y="2634424"/>
            <a:ext cx="3227832" cy="123444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de-CH" sz="1400" b="1" dirty="0">
                <a:latin typeface="Segoe UI" panose="020B0502040204020203" pitchFamily="34" charset="0"/>
                <a:cs typeface="Segoe UI" panose="020B0502040204020203" pitchFamily="34" charset="0"/>
              </a:rPr>
              <a:t>Erfahrungen mit dem LP 21</a:t>
            </a:r>
          </a:p>
          <a:p>
            <a:pPr algn="ctr"/>
            <a:endParaRPr lang="de-CH" sz="1100" b="1"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de-CH" sz="1000" dirty="0">
                <a:latin typeface="Segoe UI" panose="020B0502040204020203" pitchFamily="34" charset="0"/>
                <a:cs typeface="Segoe UI" panose="020B0502040204020203" pitchFamily="34" charset="0"/>
              </a:rPr>
              <a:t>was hat sich für mich verändert</a:t>
            </a:r>
          </a:p>
          <a:p>
            <a:pPr marL="171450" indent="-171450">
              <a:buFont typeface="Arial" panose="020B0604020202020204" pitchFamily="34" charset="0"/>
              <a:buChar char="•"/>
            </a:pPr>
            <a:r>
              <a:rPr lang="de-CH" sz="1000" dirty="0">
                <a:latin typeface="Segoe UI" panose="020B0502040204020203" pitchFamily="34" charset="0"/>
                <a:cs typeface="Segoe UI" panose="020B0502040204020203" pitchFamily="34" charset="0"/>
              </a:rPr>
              <a:t>was läuft gut</a:t>
            </a:r>
          </a:p>
          <a:p>
            <a:pPr marL="171450" indent="-171450">
              <a:buFont typeface="Arial" panose="020B0604020202020204" pitchFamily="34" charset="0"/>
              <a:buChar char="•"/>
            </a:pPr>
            <a:r>
              <a:rPr lang="de-CH" sz="1000" dirty="0">
                <a:latin typeface="Segoe UI" panose="020B0502040204020203" pitchFamily="34" charset="0"/>
                <a:cs typeface="Segoe UI" panose="020B0502040204020203" pitchFamily="34" charset="0"/>
              </a:rPr>
              <a:t>was läuft noch nicht optimal</a:t>
            </a:r>
          </a:p>
          <a:p>
            <a:pPr marL="171450" indent="-171450">
              <a:buFont typeface="Arial" panose="020B0604020202020204" pitchFamily="34" charset="0"/>
              <a:buChar char="•"/>
            </a:pPr>
            <a:r>
              <a:rPr lang="de-CH" sz="1000" dirty="0">
                <a:latin typeface="Segoe UI" panose="020B0502040204020203" pitchFamily="34" charset="0"/>
                <a:cs typeface="Segoe UI" panose="020B0502040204020203" pitchFamily="34" charset="0"/>
              </a:rPr>
              <a:t>wo braucht es noch Weiterbildung/ Unterstützung</a:t>
            </a:r>
          </a:p>
          <a:p>
            <a:pPr marL="171450" indent="-171450">
              <a:buFont typeface="Arial" panose="020B0604020202020204" pitchFamily="34" charset="0"/>
              <a:buChar char="•"/>
            </a:pPr>
            <a:r>
              <a:rPr lang="de-CH" sz="1000" dirty="0">
                <a:latin typeface="Segoe UI" panose="020B0502040204020203" pitchFamily="34" charset="0"/>
                <a:cs typeface="Segoe UI" panose="020B0502040204020203" pitchFamily="34" charset="0"/>
              </a:rPr>
              <a:t>wo sind noch Unklarheiten /Fragen</a:t>
            </a:r>
          </a:p>
        </p:txBody>
      </p:sp>
      <p:sp>
        <p:nvSpPr>
          <p:cNvPr id="3" name="Rechteck 2">
            <a:extLst>
              <a:ext uri="{FF2B5EF4-FFF2-40B4-BE49-F238E27FC236}">
                <a16:creationId xmlns:a16="http://schemas.microsoft.com/office/drawing/2014/main" id="{1E8C968B-A242-47ED-86B5-3AC26AEC001F}"/>
              </a:ext>
            </a:extLst>
          </p:cNvPr>
          <p:cNvSpPr/>
          <p:nvPr/>
        </p:nvSpPr>
        <p:spPr>
          <a:xfrm>
            <a:off x="2935201" y="4259063"/>
            <a:ext cx="1722120" cy="551688"/>
          </a:xfrm>
          <a:prstGeom prst="rect">
            <a:avLst/>
          </a:prstGeom>
          <a:solidFill>
            <a:srgbClr val="FF0000">
              <a:alpha val="78039"/>
            </a:srgb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de-CH" sz="1200" b="1" dirty="0">
                <a:latin typeface="Segoe UI" panose="020B0502040204020203" pitchFamily="34" charset="0"/>
                <a:cs typeface="Segoe UI" panose="020B0502040204020203" pitchFamily="34" charset="0"/>
              </a:rPr>
              <a:t>Übergänge Zyklus</a:t>
            </a:r>
          </a:p>
        </p:txBody>
      </p:sp>
      <p:sp>
        <p:nvSpPr>
          <p:cNvPr id="6" name="Rechteck 5">
            <a:extLst>
              <a:ext uri="{FF2B5EF4-FFF2-40B4-BE49-F238E27FC236}">
                <a16:creationId xmlns:a16="http://schemas.microsoft.com/office/drawing/2014/main" id="{B2499431-3EDF-4DCD-9A07-F2CD47CC7CB0}"/>
              </a:ext>
            </a:extLst>
          </p:cNvPr>
          <p:cNvSpPr/>
          <p:nvPr/>
        </p:nvSpPr>
        <p:spPr>
          <a:xfrm>
            <a:off x="8354222" y="2896678"/>
            <a:ext cx="1722120" cy="551688"/>
          </a:xfrm>
          <a:prstGeom prst="rect">
            <a:avLst/>
          </a:prstGeom>
          <a:solidFill>
            <a:srgbClr val="0070C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de-CH" sz="1200" b="1" dirty="0">
                <a:latin typeface="Segoe UI" panose="020B0502040204020203" pitchFamily="34" charset="0"/>
                <a:cs typeface="Segoe UI" panose="020B0502040204020203" pitchFamily="34" charset="0"/>
              </a:rPr>
              <a:t>Eltern</a:t>
            </a:r>
          </a:p>
        </p:txBody>
      </p:sp>
      <p:sp>
        <p:nvSpPr>
          <p:cNvPr id="8" name="Rechteck 7">
            <a:extLst>
              <a:ext uri="{FF2B5EF4-FFF2-40B4-BE49-F238E27FC236}">
                <a16:creationId xmlns:a16="http://schemas.microsoft.com/office/drawing/2014/main" id="{63BE8D9C-76C0-4BF3-B12B-1359624155A2}"/>
              </a:ext>
            </a:extLst>
          </p:cNvPr>
          <p:cNvSpPr/>
          <p:nvPr/>
        </p:nvSpPr>
        <p:spPr>
          <a:xfrm>
            <a:off x="5438833" y="1416003"/>
            <a:ext cx="1722120" cy="551688"/>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de-CH" sz="1200" b="1" dirty="0">
                <a:latin typeface="Segoe UI" panose="020B0502040204020203" pitchFamily="34" charset="0"/>
                <a:cs typeface="Segoe UI" panose="020B0502040204020203" pitchFamily="34" charset="0"/>
              </a:rPr>
              <a:t>Schülerinnen/Schüler</a:t>
            </a:r>
          </a:p>
        </p:txBody>
      </p:sp>
      <p:sp>
        <p:nvSpPr>
          <p:cNvPr id="9" name="Rechteck 8">
            <a:extLst>
              <a:ext uri="{FF2B5EF4-FFF2-40B4-BE49-F238E27FC236}">
                <a16:creationId xmlns:a16="http://schemas.microsoft.com/office/drawing/2014/main" id="{AC7D4B99-BB87-470D-BCE5-EDC8E9D8C737}"/>
              </a:ext>
            </a:extLst>
          </p:cNvPr>
          <p:cNvSpPr/>
          <p:nvPr/>
        </p:nvSpPr>
        <p:spPr>
          <a:xfrm>
            <a:off x="2144458" y="3084576"/>
            <a:ext cx="1722120" cy="551688"/>
          </a:xfrm>
          <a:prstGeom prst="rect">
            <a:avLst/>
          </a:prstGeom>
          <a:solidFill>
            <a:srgbClr val="C000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de-CH" sz="1200" b="1" dirty="0">
                <a:latin typeface="Segoe UI" panose="020B0502040204020203" pitchFamily="34" charset="0"/>
                <a:cs typeface="Segoe UI" panose="020B0502040204020203" pitchFamily="34" charset="0"/>
              </a:rPr>
              <a:t>Stundenplan</a:t>
            </a:r>
          </a:p>
        </p:txBody>
      </p:sp>
      <p:sp>
        <p:nvSpPr>
          <p:cNvPr id="10" name="Rechteck 9">
            <a:extLst>
              <a:ext uri="{FF2B5EF4-FFF2-40B4-BE49-F238E27FC236}">
                <a16:creationId xmlns:a16="http://schemas.microsoft.com/office/drawing/2014/main" id="{5631E3B0-000F-4E77-9E9E-05AFBCD1D32A}"/>
              </a:ext>
            </a:extLst>
          </p:cNvPr>
          <p:cNvSpPr/>
          <p:nvPr/>
        </p:nvSpPr>
        <p:spPr>
          <a:xfrm>
            <a:off x="5439883" y="4424210"/>
            <a:ext cx="1722120" cy="551688"/>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de-CH" sz="1200" b="1" dirty="0">
                <a:latin typeface="Segoe UI" panose="020B0502040204020203" pitchFamily="34" charset="0"/>
                <a:cs typeface="Segoe UI" panose="020B0502040204020203" pitchFamily="34" charset="0"/>
              </a:rPr>
              <a:t>Zeugnis</a:t>
            </a:r>
          </a:p>
        </p:txBody>
      </p:sp>
      <p:sp>
        <p:nvSpPr>
          <p:cNvPr id="11" name="Rechteck 10">
            <a:extLst>
              <a:ext uri="{FF2B5EF4-FFF2-40B4-BE49-F238E27FC236}">
                <a16:creationId xmlns:a16="http://schemas.microsoft.com/office/drawing/2014/main" id="{DA4A5B8B-DA6F-473C-A076-6667856069B8}"/>
              </a:ext>
            </a:extLst>
          </p:cNvPr>
          <p:cNvSpPr/>
          <p:nvPr/>
        </p:nvSpPr>
        <p:spPr>
          <a:xfrm>
            <a:off x="7824216" y="4207966"/>
            <a:ext cx="1722120" cy="551688"/>
          </a:xfrm>
          <a:prstGeom prst="rect">
            <a:avLst/>
          </a:prstGeom>
          <a:solidFill>
            <a:srgbClr val="00B0F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de-CH" sz="1200" b="1" dirty="0">
                <a:latin typeface="Segoe UI" panose="020B0502040204020203" pitchFamily="34" charset="0"/>
                <a:cs typeface="Segoe UI" panose="020B0502040204020203" pitchFamily="34" charset="0"/>
              </a:rPr>
              <a:t>Kompetenzen</a:t>
            </a:r>
          </a:p>
        </p:txBody>
      </p:sp>
      <p:sp>
        <p:nvSpPr>
          <p:cNvPr id="16" name="Rechteck 15">
            <a:extLst>
              <a:ext uri="{FF2B5EF4-FFF2-40B4-BE49-F238E27FC236}">
                <a16:creationId xmlns:a16="http://schemas.microsoft.com/office/drawing/2014/main" id="{34379AAC-D1CC-4F6E-8D8C-3CCE515068AD}"/>
              </a:ext>
            </a:extLst>
          </p:cNvPr>
          <p:cNvSpPr/>
          <p:nvPr/>
        </p:nvSpPr>
        <p:spPr>
          <a:xfrm>
            <a:off x="9393221" y="5047161"/>
            <a:ext cx="1219200" cy="338328"/>
          </a:xfrm>
          <a:prstGeom prst="rect">
            <a:avLst/>
          </a:prstGeom>
          <a:solidFill>
            <a:srgbClr val="00B0F0">
              <a:alpha val="50196"/>
            </a:srgb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de-CH" sz="1000" dirty="0">
                <a:latin typeface="Segoe UI" panose="020B0502040204020203" pitchFamily="34" charset="0"/>
                <a:cs typeface="Segoe UI" panose="020B0502040204020203" pitchFamily="34" charset="0"/>
              </a:rPr>
              <a:t>Beurteilen von Kompetenzen</a:t>
            </a:r>
          </a:p>
        </p:txBody>
      </p:sp>
      <p:sp>
        <p:nvSpPr>
          <p:cNvPr id="17" name="Rechteck 16">
            <a:extLst>
              <a:ext uri="{FF2B5EF4-FFF2-40B4-BE49-F238E27FC236}">
                <a16:creationId xmlns:a16="http://schemas.microsoft.com/office/drawing/2014/main" id="{71CC8D8A-3B3A-4C02-B4CA-8DBBCE1C718D}"/>
              </a:ext>
            </a:extLst>
          </p:cNvPr>
          <p:cNvSpPr/>
          <p:nvPr/>
        </p:nvSpPr>
        <p:spPr>
          <a:xfrm>
            <a:off x="9934887" y="4555998"/>
            <a:ext cx="1219200" cy="338328"/>
          </a:xfrm>
          <a:prstGeom prst="rect">
            <a:avLst/>
          </a:prstGeom>
          <a:solidFill>
            <a:srgbClr val="00B0F0">
              <a:alpha val="45098"/>
            </a:srgbClr>
          </a:solidFill>
        </p:spPr>
        <p:style>
          <a:lnRef idx="2">
            <a:schemeClr val="accent1"/>
          </a:lnRef>
          <a:fillRef idx="1">
            <a:schemeClr val="lt1"/>
          </a:fillRef>
          <a:effectRef idx="0">
            <a:schemeClr val="accent1"/>
          </a:effectRef>
          <a:fontRef idx="minor">
            <a:schemeClr val="dk1"/>
          </a:fontRef>
        </p:style>
        <p:txBody>
          <a:bodyPr rtlCol="0" anchor="ctr"/>
          <a:lstStyle/>
          <a:p>
            <a:r>
              <a:rPr lang="de-CH" sz="1000" dirty="0">
                <a:latin typeface="Segoe UI" panose="020B0502040204020203" pitchFamily="34" charset="0"/>
                <a:cs typeface="Segoe UI" panose="020B0502040204020203" pitchFamily="34" charset="0"/>
              </a:rPr>
              <a:t>alle Bereiche abdecken</a:t>
            </a:r>
          </a:p>
        </p:txBody>
      </p:sp>
      <p:sp>
        <p:nvSpPr>
          <p:cNvPr id="19" name="Rechteck 18">
            <a:extLst>
              <a:ext uri="{FF2B5EF4-FFF2-40B4-BE49-F238E27FC236}">
                <a16:creationId xmlns:a16="http://schemas.microsoft.com/office/drawing/2014/main" id="{F60D107B-4CEA-490C-AE2A-6CA823745279}"/>
              </a:ext>
            </a:extLst>
          </p:cNvPr>
          <p:cNvSpPr/>
          <p:nvPr/>
        </p:nvSpPr>
        <p:spPr>
          <a:xfrm>
            <a:off x="2057400" y="5068732"/>
            <a:ext cx="1219200" cy="338328"/>
          </a:xfrm>
          <a:prstGeom prst="rect">
            <a:avLst/>
          </a:prstGeom>
          <a:solidFill>
            <a:srgbClr val="FF0000">
              <a:alpha val="45098"/>
            </a:srgb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de-CH" sz="1000" dirty="0">
                <a:latin typeface="Segoe UI" panose="020B0502040204020203" pitchFamily="34" charset="0"/>
                <a:cs typeface="Segoe UI" panose="020B0502040204020203" pitchFamily="34" charset="0"/>
              </a:rPr>
              <a:t>Förderung / Selektion</a:t>
            </a:r>
          </a:p>
        </p:txBody>
      </p:sp>
      <p:sp>
        <p:nvSpPr>
          <p:cNvPr id="22" name="Rechteck 21">
            <a:extLst>
              <a:ext uri="{FF2B5EF4-FFF2-40B4-BE49-F238E27FC236}">
                <a16:creationId xmlns:a16="http://schemas.microsoft.com/office/drawing/2014/main" id="{EFD4C13E-A75D-40CC-A973-2A7DF499CDC1}"/>
              </a:ext>
            </a:extLst>
          </p:cNvPr>
          <p:cNvSpPr/>
          <p:nvPr/>
        </p:nvSpPr>
        <p:spPr>
          <a:xfrm>
            <a:off x="2935201" y="1771406"/>
            <a:ext cx="1722120" cy="551688"/>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de-CH" sz="1200" b="1" dirty="0">
                <a:latin typeface="Segoe UI" panose="020B0502040204020203" pitchFamily="34" charset="0"/>
                <a:cs typeface="Segoe UI" panose="020B0502040204020203" pitchFamily="34" charset="0"/>
              </a:rPr>
              <a:t>Lehrmittel</a:t>
            </a:r>
          </a:p>
        </p:txBody>
      </p:sp>
      <p:sp>
        <p:nvSpPr>
          <p:cNvPr id="24" name="Rechteck 23">
            <a:extLst>
              <a:ext uri="{FF2B5EF4-FFF2-40B4-BE49-F238E27FC236}">
                <a16:creationId xmlns:a16="http://schemas.microsoft.com/office/drawing/2014/main" id="{DB2CCEE2-0967-4524-BBDD-3D7316FB5952}"/>
              </a:ext>
            </a:extLst>
          </p:cNvPr>
          <p:cNvSpPr/>
          <p:nvPr/>
        </p:nvSpPr>
        <p:spPr>
          <a:xfrm>
            <a:off x="7824216" y="1743634"/>
            <a:ext cx="1722120" cy="551688"/>
          </a:xfrm>
          <a:prstGeom prst="rect">
            <a:avLst/>
          </a:prstGeom>
          <a:solidFill>
            <a:srgbClr val="7030A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de-CH" sz="1200" b="1" dirty="0">
                <a:latin typeface="Segoe UI" panose="020B0502040204020203" pitchFamily="34" charset="0"/>
                <a:cs typeface="Segoe UI" panose="020B0502040204020203" pitchFamily="34" charset="0"/>
              </a:rPr>
              <a:t>Team</a:t>
            </a:r>
          </a:p>
        </p:txBody>
      </p:sp>
      <p:sp>
        <p:nvSpPr>
          <p:cNvPr id="25" name="Rechteck 24">
            <a:extLst>
              <a:ext uri="{FF2B5EF4-FFF2-40B4-BE49-F238E27FC236}">
                <a16:creationId xmlns:a16="http://schemas.microsoft.com/office/drawing/2014/main" id="{6AFE0368-BAC8-4B66-A469-DE3FEFFCEB18}"/>
              </a:ext>
            </a:extLst>
          </p:cNvPr>
          <p:cNvSpPr/>
          <p:nvPr/>
        </p:nvSpPr>
        <p:spPr>
          <a:xfrm>
            <a:off x="4882896" y="793917"/>
            <a:ext cx="1219200" cy="338328"/>
          </a:xfrm>
          <a:prstGeom prst="rect">
            <a:avLst/>
          </a:prstGeom>
          <a:solidFill>
            <a:srgbClr val="00B050">
              <a:alpha val="45098"/>
            </a:srgb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de-CH" sz="1000" dirty="0">
                <a:latin typeface="Segoe UI" panose="020B0502040204020203" pitchFamily="34" charset="0"/>
                <a:cs typeface="Segoe UI" panose="020B0502040204020203" pitchFamily="34" charset="0"/>
              </a:rPr>
              <a:t>Verhalten</a:t>
            </a:r>
          </a:p>
        </p:txBody>
      </p:sp>
      <p:sp>
        <p:nvSpPr>
          <p:cNvPr id="26" name="Rechteck 25">
            <a:extLst>
              <a:ext uri="{FF2B5EF4-FFF2-40B4-BE49-F238E27FC236}">
                <a16:creationId xmlns:a16="http://schemas.microsoft.com/office/drawing/2014/main" id="{6231B91F-8BD0-4232-95F3-5C8FB7F7DDBF}"/>
              </a:ext>
            </a:extLst>
          </p:cNvPr>
          <p:cNvSpPr/>
          <p:nvPr/>
        </p:nvSpPr>
        <p:spPr>
          <a:xfrm>
            <a:off x="5794294" y="5468112"/>
            <a:ext cx="1219200" cy="338328"/>
          </a:xfrm>
          <a:prstGeom prst="rect">
            <a:avLst/>
          </a:prstGeom>
          <a:solidFill>
            <a:srgbClr val="FFC000">
              <a:alpha val="45098"/>
            </a:srgb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de-CH" sz="1000" dirty="0" err="1">
                <a:latin typeface="Segoe UI" panose="020B0502040204020203" pitchFamily="34" charset="0"/>
                <a:cs typeface="Segoe UI" panose="020B0502040204020203" pitchFamily="34" charset="0"/>
              </a:rPr>
              <a:t>LehrerOffice</a:t>
            </a:r>
            <a:endParaRPr lang="de-CH" sz="1000" dirty="0">
              <a:latin typeface="Segoe UI" panose="020B0502040204020203" pitchFamily="34" charset="0"/>
              <a:cs typeface="Segoe UI" panose="020B0502040204020203" pitchFamily="34" charset="0"/>
            </a:endParaRPr>
          </a:p>
        </p:txBody>
      </p:sp>
      <p:sp>
        <p:nvSpPr>
          <p:cNvPr id="27" name="Rechteck 26">
            <a:extLst>
              <a:ext uri="{FF2B5EF4-FFF2-40B4-BE49-F238E27FC236}">
                <a16:creationId xmlns:a16="http://schemas.microsoft.com/office/drawing/2014/main" id="{F454DB88-A281-4025-A004-980425518AF7}"/>
              </a:ext>
            </a:extLst>
          </p:cNvPr>
          <p:cNvSpPr/>
          <p:nvPr/>
        </p:nvSpPr>
        <p:spPr>
          <a:xfrm>
            <a:off x="6523459" y="761670"/>
            <a:ext cx="1219200" cy="338328"/>
          </a:xfrm>
          <a:prstGeom prst="rect">
            <a:avLst/>
          </a:prstGeom>
          <a:solidFill>
            <a:srgbClr val="00B050">
              <a:alpha val="45098"/>
            </a:srgb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de-CH" sz="1000" dirty="0">
                <a:latin typeface="Segoe UI" panose="020B0502040204020203" pitchFamily="34" charset="0"/>
                <a:cs typeface="Segoe UI" panose="020B0502040204020203" pitchFamily="34" charset="0"/>
              </a:rPr>
              <a:t>Leistung</a:t>
            </a:r>
          </a:p>
        </p:txBody>
      </p:sp>
      <p:sp>
        <p:nvSpPr>
          <p:cNvPr id="28" name="Rechteck 27">
            <a:hlinkClick r:id="rId2" action="ppaction://hlinksldjump"/>
            <a:extLst>
              <a:ext uri="{FF2B5EF4-FFF2-40B4-BE49-F238E27FC236}">
                <a16:creationId xmlns:a16="http://schemas.microsoft.com/office/drawing/2014/main" id="{E44C8ACC-BF74-4CBA-821B-0CEFE58BAB62}"/>
              </a:ext>
            </a:extLst>
          </p:cNvPr>
          <p:cNvSpPr/>
          <p:nvPr/>
        </p:nvSpPr>
        <p:spPr>
          <a:xfrm>
            <a:off x="1447800" y="4497324"/>
            <a:ext cx="1219200" cy="338328"/>
          </a:xfrm>
          <a:prstGeom prst="rect">
            <a:avLst/>
          </a:prstGeom>
          <a:solidFill>
            <a:srgbClr val="FF0000">
              <a:alpha val="45098"/>
            </a:srgb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de-CH" sz="1000" dirty="0">
                <a:latin typeface="Segoe UI" panose="020B0502040204020203" pitchFamily="34" charset="0"/>
                <a:cs typeface="Segoe UI" panose="020B0502040204020203" pitchFamily="34" charset="0"/>
              </a:rPr>
              <a:t>fliessende Übergange</a:t>
            </a:r>
          </a:p>
        </p:txBody>
      </p:sp>
      <p:sp>
        <p:nvSpPr>
          <p:cNvPr id="30" name="Rechteck 29">
            <a:extLst>
              <a:ext uri="{FF2B5EF4-FFF2-40B4-BE49-F238E27FC236}">
                <a16:creationId xmlns:a16="http://schemas.microsoft.com/office/drawing/2014/main" id="{22751466-4D3F-4FAB-9C61-A6D4432A7131}"/>
              </a:ext>
            </a:extLst>
          </p:cNvPr>
          <p:cNvSpPr/>
          <p:nvPr/>
        </p:nvSpPr>
        <p:spPr>
          <a:xfrm>
            <a:off x="1961088" y="1157243"/>
            <a:ext cx="1219200" cy="338328"/>
          </a:xfrm>
          <a:prstGeom prst="rect">
            <a:avLst/>
          </a:prstGeom>
          <a:solidFill>
            <a:srgbClr val="92D050">
              <a:alpha val="45098"/>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de-CH" sz="1000" dirty="0">
              <a:latin typeface="Segoe UI" panose="020B0502040204020203" pitchFamily="34" charset="0"/>
              <a:cs typeface="Segoe UI" panose="020B0502040204020203" pitchFamily="34" charset="0"/>
            </a:endParaRPr>
          </a:p>
        </p:txBody>
      </p:sp>
      <p:sp>
        <p:nvSpPr>
          <p:cNvPr id="31" name="Rechteck 30">
            <a:extLst>
              <a:ext uri="{FF2B5EF4-FFF2-40B4-BE49-F238E27FC236}">
                <a16:creationId xmlns:a16="http://schemas.microsoft.com/office/drawing/2014/main" id="{9C9CCDC0-7079-4F3D-BE26-01D39957E925}"/>
              </a:ext>
            </a:extLst>
          </p:cNvPr>
          <p:cNvSpPr/>
          <p:nvPr/>
        </p:nvSpPr>
        <p:spPr>
          <a:xfrm>
            <a:off x="10512253" y="3198349"/>
            <a:ext cx="1219200" cy="338328"/>
          </a:xfrm>
          <a:prstGeom prst="rect">
            <a:avLst/>
          </a:prstGeom>
          <a:solidFill>
            <a:srgbClr val="0070C0">
              <a:alpha val="45098"/>
            </a:srgb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de-CH" sz="1000" dirty="0">
                <a:latin typeface="Segoe UI" panose="020B0502040204020203" pitchFamily="34" charset="0"/>
                <a:cs typeface="Segoe UI" panose="020B0502040204020203" pitchFamily="34" charset="0"/>
              </a:rPr>
              <a:t>Reaktionen</a:t>
            </a:r>
          </a:p>
        </p:txBody>
      </p:sp>
      <p:sp>
        <p:nvSpPr>
          <p:cNvPr id="32" name="Rechteck 31">
            <a:extLst>
              <a:ext uri="{FF2B5EF4-FFF2-40B4-BE49-F238E27FC236}">
                <a16:creationId xmlns:a16="http://schemas.microsoft.com/office/drawing/2014/main" id="{AB133DFD-14D3-4081-975C-EF99B0D67586}"/>
              </a:ext>
            </a:extLst>
          </p:cNvPr>
          <p:cNvSpPr/>
          <p:nvPr/>
        </p:nvSpPr>
        <p:spPr>
          <a:xfrm>
            <a:off x="10485112" y="2640887"/>
            <a:ext cx="1219200" cy="338328"/>
          </a:xfrm>
          <a:prstGeom prst="rect">
            <a:avLst/>
          </a:prstGeom>
          <a:solidFill>
            <a:srgbClr val="0070C0">
              <a:alpha val="45098"/>
            </a:srgb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de-CH" sz="1000" dirty="0">
                <a:latin typeface="Segoe UI" panose="020B0502040204020203" pitchFamily="34" charset="0"/>
                <a:cs typeface="Segoe UI" panose="020B0502040204020203" pitchFamily="34" charset="0"/>
              </a:rPr>
              <a:t>Information</a:t>
            </a:r>
          </a:p>
        </p:txBody>
      </p:sp>
      <p:sp>
        <p:nvSpPr>
          <p:cNvPr id="33" name="Rechteck 32">
            <a:extLst>
              <a:ext uri="{FF2B5EF4-FFF2-40B4-BE49-F238E27FC236}">
                <a16:creationId xmlns:a16="http://schemas.microsoft.com/office/drawing/2014/main" id="{867358B2-A54B-4DF3-A8BC-D38B530F70D2}"/>
              </a:ext>
            </a:extLst>
          </p:cNvPr>
          <p:cNvSpPr/>
          <p:nvPr/>
        </p:nvSpPr>
        <p:spPr>
          <a:xfrm>
            <a:off x="9946571" y="1670858"/>
            <a:ext cx="1219200" cy="338328"/>
          </a:xfrm>
          <a:prstGeom prst="rect">
            <a:avLst/>
          </a:prstGeom>
          <a:solidFill>
            <a:srgbClr val="7030A0">
              <a:alpha val="45098"/>
            </a:srgb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de-CH" sz="1000" dirty="0">
                <a:latin typeface="Segoe UI" panose="020B0502040204020203" pitchFamily="34" charset="0"/>
                <a:cs typeface="Segoe UI" panose="020B0502040204020203" pitchFamily="34" charset="0"/>
              </a:rPr>
              <a:t>Absprachen</a:t>
            </a:r>
          </a:p>
        </p:txBody>
      </p:sp>
      <p:sp>
        <p:nvSpPr>
          <p:cNvPr id="34" name="Rechteck 33">
            <a:extLst>
              <a:ext uri="{FF2B5EF4-FFF2-40B4-BE49-F238E27FC236}">
                <a16:creationId xmlns:a16="http://schemas.microsoft.com/office/drawing/2014/main" id="{D5DBE41C-2F75-48D5-8F57-A2078C842776}"/>
              </a:ext>
            </a:extLst>
          </p:cNvPr>
          <p:cNvSpPr/>
          <p:nvPr/>
        </p:nvSpPr>
        <p:spPr>
          <a:xfrm>
            <a:off x="9069185" y="1097072"/>
            <a:ext cx="1219200" cy="338328"/>
          </a:xfrm>
          <a:prstGeom prst="rect">
            <a:avLst/>
          </a:prstGeom>
          <a:solidFill>
            <a:srgbClr val="7030A0">
              <a:alpha val="45098"/>
            </a:srgb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de-CH" sz="1000" dirty="0">
                <a:latin typeface="Segoe UI" panose="020B0502040204020203" pitchFamily="34" charset="0"/>
                <a:cs typeface="Segoe UI" panose="020B0502040204020203" pitchFamily="34" charset="0"/>
              </a:rPr>
              <a:t>Aufwand</a:t>
            </a:r>
          </a:p>
        </p:txBody>
      </p:sp>
      <p:sp>
        <p:nvSpPr>
          <p:cNvPr id="35" name="Rechteck 34">
            <a:hlinkClick r:id="rId3"/>
            <a:extLst>
              <a:ext uri="{FF2B5EF4-FFF2-40B4-BE49-F238E27FC236}">
                <a16:creationId xmlns:a16="http://schemas.microsoft.com/office/drawing/2014/main" id="{32D05297-461E-4ECF-8765-F72C8F260562}"/>
              </a:ext>
            </a:extLst>
          </p:cNvPr>
          <p:cNvSpPr/>
          <p:nvPr/>
        </p:nvSpPr>
        <p:spPr>
          <a:xfrm>
            <a:off x="4503513" y="5488696"/>
            <a:ext cx="1219200" cy="338328"/>
          </a:xfrm>
          <a:prstGeom prst="rect">
            <a:avLst/>
          </a:prstGeom>
          <a:solidFill>
            <a:srgbClr val="FFC000">
              <a:alpha val="47059"/>
            </a:srgb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de-CH" sz="1000" dirty="0">
                <a:latin typeface="Segoe UI" panose="020B0502040204020203" pitchFamily="34" charset="0"/>
                <a:cs typeface="Segoe UI" panose="020B0502040204020203" pitchFamily="34" charset="0"/>
              </a:rPr>
              <a:t>Förderung / Selektion</a:t>
            </a:r>
          </a:p>
        </p:txBody>
      </p:sp>
      <p:sp>
        <p:nvSpPr>
          <p:cNvPr id="36" name="Rechteck 35">
            <a:extLst>
              <a:ext uri="{FF2B5EF4-FFF2-40B4-BE49-F238E27FC236}">
                <a16:creationId xmlns:a16="http://schemas.microsoft.com/office/drawing/2014/main" id="{C9C4EB2A-D97D-456C-8B4F-79F851C11B5B}"/>
              </a:ext>
            </a:extLst>
          </p:cNvPr>
          <p:cNvSpPr/>
          <p:nvPr/>
        </p:nvSpPr>
        <p:spPr>
          <a:xfrm>
            <a:off x="662940" y="2958405"/>
            <a:ext cx="1219200" cy="338328"/>
          </a:xfrm>
          <a:prstGeom prst="rect">
            <a:avLst/>
          </a:prstGeom>
          <a:solidFill>
            <a:srgbClr val="C00000">
              <a:alpha val="45098"/>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de-CH" sz="1000" dirty="0">
              <a:latin typeface="Segoe UI" panose="020B0502040204020203" pitchFamily="34" charset="0"/>
              <a:cs typeface="Segoe UI" panose="020B0502040204020203" pitchFamily="34" charset="0"/>
            </a:endParaRPr>
          </a:p>
        </p:txBody>
      </p:sp>
      <p:sp>
        <p:nvSpPr>
          <p:cNvPr id="51" name="Rechteck 50">
            <a:extLst>
              <a:ext uri="{FF2B5EF4-FFF2-40B4-BE49-F238E27FC236}">
                <a16:creationId xmlns:a16="http://schemas.microsoft.com/office/drawing/2014/main" id="{5208FC7B-BB68-43E7-B30E-C8F8F97AB157}"/>
              </a:ext>
            </a:extLst>
          </p:cNvPr>
          <p:cNvSpPr/>
          <p:nvPr/>
        </p:nvSpPr>
        <p:spPr>
          <a:xfrm>
            <a:off x="7106134" y="5460816"/>
            <a:ext cx="1219200" cy="338328"/>
          </a:xfrm>
          <a:prstGeom prst="rect">
            <a:avLst/>
          </a:prstGeom>
          <a:solidFill>
            <a:srgbClr val="FFC000">
              <a:alpha val="45098"/>
            </a:srgb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de-CH" sz="1000" dirty="0">
                <a:latin typeface="Segoe UI" panose="020B0502040204020203" pitchFamily="34" charset="0"/>
                <a:cs typeface="Segoe UI" panose="020B0502040204020203" pitchFamily="34" charset="0"/>
              </a:rPr>
              <a:t>Begrifflichkeit</a:t>
            </a:r>
          </a:p>
        </p:txBody>
      </p:sp>
      <p:sp>
        <p:nvSpPr>
          <p:cNvPr id="52" name="Rechteck 51">
            <a:hlinkClick r:id="rId4"/>
            <a:extLst>
              <a:ext uri="{FF2B5EF4-FFF2-40B4-BE49-F238E27FC236}">
                <a16:creationId xmlns:a16="http://schemas.microsoft.com/office/drawing/2014/main" id="{21A5DB6D-2598-47C0-ABA3-0B9345E73395}"/>
              </a:ext>
            </a:extLst>
          </p:cNvPr>
          <p:cNvSpPr/>
          <p:nvPr/>
        </p:nvSpPr>
        <p:spPr>
          <a:xfrm>
            <a:off x="1315766" y="1752941"/>
            <a:ext cx="1219200" cy="338328"/>
          </a:xfrm>
          <a:prstGeom prst="rect">
            <a:avLst/>
          </a:prstGeom>
          <a:solidFill>
            <a:srgbClr val="92D050">
              <a:alpha val="45098"/>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de-CH" sz="1000" dirty="0">
              <a:latin typeface="Segoe UI" panose="020B0502040204020203" pitchFamily="34" charset="0"/>
              <a:cs typeface="Segoe UI" panose="020B0502040204020203" pitchFamily="34" charset="0"/>
            </a:endParaRPr>
          </a:p>
        </p:txBody>
      </p:sp>
      <p:sp>
        <p:nvSpPr>
          <p:cNvPr id="53" name="Rechteck 52">
            <a:extLst>
              <a:ext uri="{FF2B5EF4-FFF2-40B4-BE49-F238E27FC236}">
                <a16:creationId xmlns:a16="http://schemas.microsoft.com/office/drawing/2014/main" id="{F2446B1B-2BB7-4DB2-AB6C-B98F59745803}"/>
              </a:ext>
            </a:extLst>
          </p:cNvPr>
          <p:cNvSpPr/>
          <p:nvPr/>
        </p:nvSpPr>
        <p:spPr>
          <a:xfrm>
            <a:off x="691896" y="3482712"/>
            <a:ext cx="1219200" cy="338328"/>
          </a:xfrm>
          <a:prstGeom prst="rect">
            <a:avLst/>
          </a:prstGeom>
          <a:solidFill>
            <a:srgbClr val="C00000">
              <a:alpha val="45098"/>
            </a:srgb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de-CH" sz="1000" dirty="0">
                <a:latin typeface="Segoe UI" panose="020B0502040204020203" pitchFamily="34" charset="0"/>
                <a:cs typeface="Segoe UI" panose="020B0502040204020203" pitchFamily="34" charset="0"/>
              </a:rPr>
              <a:t>Anzahl Lektionen</a:t>
            </a:r>
          </a:p>
        </p:txBody>
      </p:sp>
      <mc:AlternateContent xmlns:mc="http://schemas.openxmlformats.org/markup-compatibility/2006">
        <mc:Choice xmlns:pslz="http://schemas.microsoft.com/office/powerpoint/2016/slidezoom" xmlns="" Requires="pslz">
          <p:graphicFrame>
            <p:nvGraphicFramePr>
              <p:cNvPr id="57" name="Folienzoom 56">
                <a:extLst>
                  <a:ext uri="{FF2B5EF4-FFF2-40B4-BE49-F238E27FC236}">
                    <a16:creationId xmlns:a16="http://schemas.microsoft.com/office/drawing/2014/main" id="{5FA71ADF-9953-4736-8A68-DF293C4D8E98}"/>
                  </a:ext>
                </a:extLst>
              </p:cNvPr>
              <p:cNvGraphicFramePr>
                <a:graphicFrameLocks noChangeAspect="1"/>
              </p:cNvGraphicFramePr>
              <p:nvPr>
                <p:extLst>
                  <p:ext uri="{D42A27DB-BD31-4B8C-83A1-F6EECF244321}">
                    <p14:modId xmlns:p14="http://schemas.microsoft.com/office/powerpoint/2010/main" val="504994910"/>
                  </p:ext>
                </p:extLst>
              </p:nvPr>
            </p:nvGraphicFramePr>
            <p:xfrm>
              <a:off x="908720" y="4555998"/>
              <a:ext cx="473133" cy="266137"/>
            </p:xfrm>
            <a:graphic>
              <a:graphicData uri="http://schemas.microsoft.com/office/powerpoint/2016/slidezoom">
                <pslz:sldZm>
                  <pslz:sldZmObj sldId="257" cId="3277385568">
                    <pslz:zmPr id="{FB2E9577-3227-4164-9EBE-E3CEE28E547C}" returnToParent="0" transitionDur="1000">
                      <p166:blipFill xmlns:p166="http://schemas.microsoft.com/office/powerpoint/2016/6/main">
                        <a:blip r:embed="rId5"/>
                        <a:stretch>
                          <a:fillRect/>
                        </a:stretch>
                      </p166:blipFill>
                      <p166:spPr xmlns:p166="http://schemas.microsoft.com/office/powerpoint/2016/6/main">
                        <a:xfrm>
                          <a:off x="0" y="0"/>
                          <a:ext cx="473133" cy="266137"/>
                        </a:xfrm>
                        <a:prstGeom prst="rect">
                          <a:avLst/>
                        </a:prstGeom>
                        <a:ln w="3175">
                          <a:solidFill>
                            <a:prstClr val="ltGray"/>
                          </a:solidFill>
                        </a:ln>
                      </p166:spPr>
                    </pslz:zmPr>
                  </pslz:sldZmObj>
                </pslz:sldZm>
              </a:graphicData>
            </a:graphic>
          </p:graphicFrame>
        </mc:Choice>
        <mc:Fallback>
          <p:pic>
            <p:nvPicPr>
              <p:cNvPr id="57" name="Folienzoom 56">
                <a:extLst>
                  <a:ext uri="{FF2B5EF4-FFF2-40B4-BE49-F238E27FC236}">
                    <a16:creationId xmlns:a16="http://schemas.microsoft.com/office/drawing/2014/main" id="{5FA71ADF-9953-4736-8A68-DF293C4D8E98}"/>
                  </a:ext>
                </a:extLst>
              </p:cNvPr>
              <p:cNvPicPr>
                <a:picLocks noGrp="1" noRot="1" noChangeAspect="1" noMove="1" noResize="1" noEditPoints="1" noAdjustHandles="1" noChangeArrowheads="1" noChangeShapeType="1"/>
              </p:cNvPicPr>
              <p:nvPr/>
            </p:nvPicPr>
            <p:blipFill>
              <a:blip r:embed="rId6"/>
              <a:stretch>
                <a:fillRect/>
              </a:stretch>
            </p:blipFill>
            <p:spPr>
              <a:xfrm>
                <a:off x="908720" y="4555998"/>
                <a:ext cx="473133" cy="266137"/>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xmlns="" Requires="pslz">
          <p:graphicFrame>
            <p:nvGraphicFramePr>
              <p:cNvPr id="61" name="Folienzoom 60">
                <a:extLst>
                  <a:ext uri="{FF2B5EF4-FFF2-40B4-BE49-F238E27FC236}">
                    <a16:creationId xmlns:a16="http://schemas.microsoft.com/office/drawing/2014/main" id="{EA5983B8-24BD-43BA-B331-D3B132679AAE}"/>
                  </a:ext>
                </a:extLst>
              </p:cNvPr>
              <p:cNvGraphicFramePr>
                <a:graphicFrameLocks noChangeAspect="1"/>
              </p:cNvGraphicFramePr>
              <p:nvPr>
                <p:extLst>
                  <p:ext uri="{D42A27DB-BD31-4B8C-83A1-F6EECF244321}">
                    <p14:modId xmlns:p14="http://schemas.microsoft.com/office/powerpoint/2010/main" val="737595450"/>
                  </p:ext>
                </p:extLst>
              </p:nvPr>
            </p:nvGraphicFramePr>
            <p:xfrm>
              <a:off x="11283280" y="4704602"/>
              <a:ext cx="479577" cy="269762"/>
            </p:xfrm>
            <a:graphic>
              <a:graphicData uri="http://schemas.microsoft.com/office/powerpoint/2016/slidezoom">
                <pslz:sldZm>
                  <pslz:sldZmObj sldId="264" cId="2052717730">
                    <pslz:zmPr id="{EED8B38F-4AFC-4446-9610-BA7FC66F7089}" returnToParent="0" transitionDur="1000">
                      <p166:blipFill xmlns:p166="http://schemas.microsoft.com/office/powerpoint/2016/6/main">
                        <a:blip r:embed="rId7"/>
                        <a:stretch>
                          <a:fillRect/>
                        </a:stretch>
                      </p166:blipFill>
                      <p166:spPr xmlns:p166="http://schemas.microsoft.com/office/powerpoint/2016/6/main">
                        <a:xfrm>
                          <a:off x="0" y="0"/>
                          <a:ext cx="479577" cy="269762"/>
                        </a:xfrm>
                        <a:prstGeom prst="rect">
                          <a:avLst/>
                        </a:prstGeom>
                        <a:ln w="3175">
                          <a:solidFill>
                            <a:prstClr val="ltGray"/>
                          </a:solidFill>
                        </a:ln>
                      </p166:spPr>
                    </pslz:zmPr>
                  </pslz:sldZmObj>
                </pslz:sldZm>
              </a:graphicData>
            </a:graphic>
          </p:graphicFrame>
        </mc:Choice>
        <mc:Fallback>
          <p:pic>
            <p:nvPicPr>
              <p:cNvPr id="61" name="Folienzoom 60">
                <a:extLst>
                  <a:ext uri="{FF2B5EF4-FFF2-40B4-BE49-F238E27FC236}">
                    <a16:creationId xmlns:a16="http://schemas.microsoft.com/office/drawing/2014/main" id="{EA5983B8-24BD-43BA-B331-D3B132679AAE}"/>
                  </a:ext>
                </a:extLst>
              </p:cNvPr>
              <p:cNvPicPr>
                <a:picLocks noGrp="1" noRot="1" noChangeAspect="1" noMove="1" noResize="1" noEditPoints="1" noAdjustHandles="1" noChangeArrowheads="1" noChangeShapeType="1"/>
              </p:cNvPicPr>
              <p:nvPr/>
            </p:nvPicPr>
            <p:blipFill>
              <a:blip r:embed="rId8"/>
              <a:stretch>
                <a:fillRect/>
              </a:stretch>
            </p:blipFill>
            <p:spPr>
              <a:xfrm>
                <a:off x="11283280" y="4704602"/>
                <a:ext cx="479577" cy="269762"/>
              </a:xfrm>
              <a:prstGeom prst="rect">
                <a:avLst/>
              </a:prstGeom>
              <a:ln w="3175">
                <a:solidFill>
                  <a:prstClr val="ltGray"/>
                </a:solidFill>
              </a:ln>
            </p:spPr>
          </p:pic>
        </mc:Fallback>
      </mc:AlternateContent>
      <p:sp>
        <p:nvSpPr>
          <p:cNvPr id="62" name="Rechteck 61">
            <a:extLst>
              <a:ext uri="{FF2B5EF4-FFF2-40B4-BE49-F238E27FC236}">
                <a16:creationId xmlns:a16="http://schemas.microsoft.com/office/drawing/2014/main" id="{8AF9EC3D-EA4B-435F-A290-A2DF107D34ED}"/>
              </a:ext>
            </a:extLst>
          </p:cNvPr>
          <p:cNvSpPr/>
          <p:nvPr/>
        </p:nvSpPr>
        <p:spPr>
          <a:xfrm>
            <a:off x="8782697" y="5591764"/>
            <a:ext cx="1219200" cy="338328"/>
          </a:xfrm>
          <a:prstGeom prst="rect">
            <a:avLst/>
          </a:prstGeom>
          <a:solidFill>
            <a:srgbClr val="00B0F0">
              <a:alpha val="45098"/>
            </a:srgbClr>
          </a:solidFill>
        </p:spPr>
        <p:style>
          <a:lnRef idx="2">
            <a:schemeClr val="accent1"/>
          </a:lnRef>
          <a:fillRef idx="1">
            <a:schemeClr val="lt1"/>
          </a:fillRef>
          <a:effectRef idx="0">
            <a:schemeClr val="accent1"/>
          </a:effectRef>
          <a:fontRef idx="minor">
            <a:schemeClr val="dk1"/>
          </a:fontRef>
        </p:style>
        <p:txBody>
          <a:bodyPr rtlCol="0" anchor="ctr"/>
          <a:lstStyle/>
          <a:p>
            <a:r>
              <a:rPr lang="de-CH" sz="1000" dirty="0">
                <a:latin typeface="Segoe UI" panose="020B0502040204020203" pitchFamily="34" charset="0"/>
                <a:cs typeface="Segoe UI" panose="020B0502040204020203" pitchFamily="34" charset="0"/>
              </a:rPr>
              <a:t>verbindliche Inhalte</a:t>
            </a:r>
          </a:p>
        </p:txBody>
      </p:sp>
      <mc:AlternateContent xmlns:mc="http://schemas.openxmlformats.org/markup-compatibility/2006">
        <mc:Choice xmlns:pslz="http://schemas.microsoft.com/office/powerpoint/2016/slidezoom" xmlns="" Requires="pslz">
          <p:graphicFrame>
            <p:nvGraphicFramePr>
              <p:cNvPr id="64" name="Folienzoom 63">
                <a:extLst>
                  <a:ext uri="{FF2B5EF4-FFF2-40B4-BE49-F238E27FC236}">
                    <a16:creationId xmlns:a16="http://schemas.microsoft.com/office/drawing/2014/main" id="{7080654E-839D-4188-804D-4768C63D2E2F}"/>
                  </a:ext>
                </a:extLst>
              </p:cNvPr>
              <p:cNvGraphicFramePr>
                <a:graphicFrameLocks noChangeAspect="1"/>
              </p:cNvGraphicFramePr>
              <p:nvPr>
                <p:extLst>
                  <p:ext uri="{D42A27DB-BD31-4B8C-83A1-F6EECF244321}">
                    <p14:modId xmlns:p14="http://schemas.microsoft.com/office/powerpoint/2010/main" val="3914435650"/>
                  </p:ext>
                </p:extLst>
              </p:nvPr>
            </p:nvGraphicFramePr>
            <p:xfrm>
              <a:off x="9678785" y="6039498"/>
              <a:ext cx="601472" cy="338328"/>
            </p:xfrm>
            <a:graphic>
              <a:graphicData uri="http://schemas.microsoft.com/office/powerpoint/2016/slidezoom">
                <pslz:sldZm>
                  <pslz:sldZmObj sldId="260" cId="3867067512">
                    <pslz:zmPr id="{9ED7A4C3-1B17-4152-A5F5-E3A78E16A78C}" returnToParent="0" transitionDur="1000">
                      <p166:blipFill xmlns:p166="http://schemas.microsoft.com/office/powerpoint/2016/6/main">
                        <a:blip r:embed="rId9"/>
                        <a:stretch>
                          <a:fillRect/>
                        </a:stretch>
                      </p166:blipFill>
                      <p166:spPr xmlns:p166="http://schemas.microsoft.com/office/powerpoint/2016/6/main">
                        <a:xfrm>
                          <a:off x="0" y="0"/>
                          <a:ext cx="601472" cy="338328"/>
                        </a:xfrm>
                        <a:prstGeom prst="rect">
                          <a:avLst/>
                        </a:prstGeom>
                        <a:ln w="3175">
                          <a:solidFill>
                            <a:prstClr val="ltGray"/>
                          </a:solidFill>
                        </a:ln>
                      </p166:spPr>
                    </pslz:zmPr>
                  </pslz:sldZmObj>
                </pslz:sldZm>
              </a:graphicData>
            </a:graphic>
          </p:graphicFrame>
        </mc:Choice>
        <mc:Fallback>
          <p:pic>
            <p:nvPicPr>
              <p:cNvPr id="64" name="Folienzoom 63">
                <a:hlinkClick r:id="rId10" action="ppaction://hlinksldjump"/>
                <a:extLst>
                  <a:ext uri="{FF2B5EF4-FFF2-40B4-BE49-F238E27FC236}">
                    <a16:creationId xmlns:a16="http://schemas.microsoft.com/office/drawing/2014/main" id="{7080654E-839D-4188-804D-4768C63D2E2F}"/>
                  </a:ext>
                </a:extLst>
              </p:cNvPr>
              <p:cNvPicPr>
                <a:picLocks noGrp="1" noRot="1" noChangeAspect="1" noMove="1" noResize="1" noEditPoints="1" noAdjustHandles="1" noChangeArrowheads="1" noChangeShapeType="1"/>
              </p:cNvPicPr>
              <p:nvPr/>
            </p:nvPicPr>
            <p:blipFill>
              <a:blip r:embed="rId11"/>
              <a:stretch>
                <a:fillRect/>
              </a:stretch>
            </p:blipFill>
            <p:spPr>
              <a:xfrm>
                <a:off x="9678785" y="6039498"/>
                <a:ext cx="601472" cy="338328"/>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xmlns="" Requires="pslz">
          <p:graphicFrame>
            <p:nvGraphicFramePr>
              <p:cNvPr id="66" name="Folienzoom 65">
                <a:extLst>
                  <a:ext uri="{FF2B5EF4-FFF2-40B4-BE49-F238E27FC236}">
                    <a16:creationId xmlns:a16="http://schemas.microsoft.com/office/drawing/2014/main" id="{56639E68-FE47-4B4E-BE60-4B48384A42E5}"/>
                  </a:ext>
                </a:extLst>
              </p:cNvPr>
              <p:cNvGraphicFramePr>
                <a:graphicFrameLocks noChangeAspect="1"/>
              </p:cNvGraphicFramePr>
              <p:nvPr>
                <p:extLst>
                  <p:ext uri="{D42A27DB-BD31-4B8C-83A1-F6EECF244321}">
                    <p14:modId xmlns:p14="http://schemas.microsoft.com/office/powerpoint/2010/main" val="2275995970"/>
                  </p:ext>
                </p:extLst>
              </p:nvPr>
            </p:nvGraphicFramePr>
            <p:xfrm>
              <a:off x="7829182" y="5178628"/>
              <a:ext cx="399398" cy="224662"/>
            </p:xfrm>
            <a:graphic>
              <a:graphicData uri="http://schemas.microsoft.com/office/powerpoint/2016/slidezoom">
                <pslz:sldZm>
                  <pslz:sldZmObj sldId="265" cId="506847780">
                    <pslz:zmPr id="{C27F2450-2045-424C-A509-9C03C1A8A38E}" returnToParent="0" transitionDur="1000">
                      <p166:blipFill xmlns:p166="http://schemas.microsoft.com/office/powerpoint/2016/6/main">
                        <a:blip r:embed="rId12"/>
                        <a:stretch>
                          <a:fillRect/>
                        </a:stretch>
                      </p166:blipFill>
                      <p166:spPr xmlns:p166="http://schemas.microsoft.com/office/powerpoint/2016/6/main">
                        <a:xfrm>
                          <a:off x="0" y="0"/>
                          <a:ext cx="399398" cy="224662"/>
                        </a:xfrm>
                        <a:prstGeom prst="rect">
                          <a:avLst/>
                        </a:prstGeom>
                        <a:ln w="3175">
                          <a:solidFill>
                            <a:prstClr val="ltGray"/>
                          </a:solidFill>
                        </a:ln>
                      </p166:spPr>
                    </pslz:zmPr>
                  </pslz:sldZmObj>
                </pslz:sldZm>
              </a:graphicData>
            </a:graphic>
          </p:graphicFrame>
        </mc:Choice>
        <mc:Fallback>
          <p:pic>
            <p:nvPicPr>
              <p:cNvPr id="66" name="Folienzoom 65">
                <a:extLst>
                  <a:ext uri="{FF2B5EF4-FFF2-40B4-BE49-F238E27FC236}">
                    <a16:creationId xmlns:a16="http://schemas.microsoft.com/office/drawing/2014/main" id="{56639E68-FE47-4B4E-BE60-4B48384A42E5}"/>
                  </a:ext>
                </a:extLst>
              </p:cNvPr>
              <p:cNvPicPr>
                <a:picLocks noGrp="1" noRot="1" noChangeAspect="1" noMove="1" noResize="1" noEditPoints="1" noAdjustHandles="1" noChangeArrowheads="1" noChangeShapeType="1"/>
              </p:cNvPicPr>
              <p:nvPr/>
            </p:nvPicPr>
            <p:blipFill>
              <a:blip r:embed="rId13"/>
              <a:stretch>
                <a:fillRect/>
              </a:stretch>
            </p:blipFill>
            <p:spPr>
              <a:xfrm>
                <a:off x="7829182" y="5178628"/>
                <a:ext cx="399398" cy="224662"/>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xmlns="" Requires="pslz">
          <p:graphicFrame>
            <p:nvGraphicFramePr>
              <p:cNvPr id="68" name="Folienzoom 67">
                <a:extLst>
                  <a:ext uri="{FF2B5EF4-FFF2-40B4-BE49-F238E27FC236}">
                    <a16:creationId xmlns:a16="http://schemas.microsoft.com/office/drawing/2014/main" id="{CCB34F61-00BE-466A-8152-CAEBF9CD599B}"/>
                  </a:ext>
                </a:extLst>
              </p:cNvPr>
              <p:cNvGraphicFramePr>
                <a:graphicFrameLocks noChangeAspect="1"/>
              </p:cNvGraphicFramePr>
              <p:nvPr>
                <p:extLst>
                  <p:ext uri="{D42A27DB-BD31-4B8C-83A1-F6EECF244321}">
                    <p14:modId xmlns:p14="http://schemas.microsoft.com/office/powerpoint/2010/main" val="3673640692"/>
                  </p:ext>
                </p:extLst>
              </p:nvPr>
            </p:nvGraphicFramePr>
            <p:xfrm>
              <a:off x="11639656" y="4060906"/>
              <a:ext cx="399401" cy="224663"/>
            </p:xfrm>
            <a:graphic>
              <a:graphicData uri="http://schemas.microsoft.com/office/powerpoint/2016/slidezoom">
                <pslz:sldZm>
                  <pslz:sldZmObj sldId="258" cId="1302989415">
                    <pslz:zmPr id="{EE2C2D27-639A-434F-89C2-9EF2A10E56E9}" returnToParent="0" transitionDur="1000">
                      <p166:blipFill xmlns:p166="http://schemas.microsoft.com/office/powerpoint/2016/6/main">
                        <a:blip r:embed="rId14"/>
                        <a:stretch>
                          <a:fillRect/>
                        </a:stretch>
                      </p166:blipFill>
                      <p166:spPr xmlns:p166="http://schemas.microsoft.com/office/powerpoint/2016/6/main">
                        <a:xfrm>
                          <a:off x="0" y="0"/>
                          <a:ext cx="399401" cy="224663"/>
                        </a:xfrm>
                        <a:prstGeom prst="rect">
                          <a:avLst/>
                        </a:prstGeom>
                        <a:ln w="3175">
                          <a:solidFill>
                            <a:prstClr val="ltGray"/>
                          </a:solidFill>
                        </a:ln>
                      </p166:spPr>
                    </pslz:zmPr>
                  </pslz:sldZmObj>
                </pslz:sldZm>
              </a:graphicData>
            </a:graphic>
          </p:graphicFrame>
        </mc:Choice>
        <mc:Fallback>
          <p:pic>
            <p:nvPicPr>
              <p:cNvPr id="68" name="Folienzoom 67">
                <a:extLst>
                  <a:ext uri="{FF2B5EF4-FFF2-40B4-BE49-F238E27FC236}">
                    <a16:creationId xmlns:a16="http://schemas.microsoft.com/office/drawing/2014/main" id="{CCB34F61-00BE-466A-8152-CAEBF9CD599B}"/>
                  </a:ext>
                </a:extLst>
              </p:cNvPr>
              <p:cNvPicPr>
                <a:picLocks noGrp="1" noRot="1" noChangeAspect="1" noMove="1" noResize="1" noEditPoints="1" noAdjustHandles="1" noChangeArrowheads="1" noChangeShapeType="1"/>
              </p:cNvPicPr>
              <p:nvPr/>
            </p:nvPicPr>
            <p:blipFill>
              <a:blip r:embed="rId15"/>
              <a:stretch>
                <a:fillRect/>
              </a:stretch>
            </p:blipFill>
            <p:spPr>
              <a:xfrm>
                <a:off x="11639656" y="4060906"/>
                <a:ext cx="399401" cy="224663"/>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xmlns="" Requires="pslz">
          <p:graphicFrame>
            <p:nvGraphicFramePr>
              <p:cNvPr id="70" name="Folienzoom 69">
                <a:extLst>
                  <a:ext uri="{FF2B5EF4-FFF2-40B4-BE49-F238E27FC236}">
                    <a16:creationId xmlns:a16="http://schemas.microsoft.com/office/drawing/2014/main" id="{60B9FF11-ACB9-48AE-BEA7-AF8390201879}"/>
                  </a:ext>
                </a:extLst>
              </p:cNvPr>
              <p:cNvGraphicFramePr>
                <a:graphicFrameLocks noChangeAspect="1"/>
              </p:cNvGraphicFramePr>
              <p:nvPr>
                <p:extLst>
                  <p:ext uri="{D42A27DB-BD31-4B8C-83A1-F6EECF244321}">
                    <p14:modId xmlns:p14="http://schemas.microsoft.com/office/powerpoint/2010/main" val="2040219846"/>
                  </p:ext>
                </p:extLst>
              </p:nvPr>
            </p:nvGraphicFramePr>
            <p:xfrm>
              <a:off x="5853454" y="6298654"/>
              <a:ext cx="446439" cy="251122"/>
            </p:xfrm>
            <a:graphic>
              <a:graphicData uri="http://schemas.microsoft.com/office/powerpoint/2016/slidezoom">
                <pslz:sldZm>
                  <pslz:sldZmObj sldId="259" cId="3037779192">
                    <pslz:zmPr id="{654CFF5F-6DEA-4C54-8E98-BD062E055C79}" returnToParent="0" transitionDur="1000">
                      <p166:blipFill xmlns:p166="http://schemas.microsoft.com/office/powerpoint/2016/6/main">
                        <a:blip r:embed="rId16"/>
                        <a:stretch>
                          <a:fillRect/>
                        </a:stretch>
                      </p166:blipFill>
                      <p166:spPr xmlns:p166="http://schemas.microsoft.com/office/powerpoint/2016/6/main">
                        <a:xfrm>
                          <a:off x="0" y="0"/>
                          <a:ext cx="446439" cy="251122"/>
                        </a:xfrm>
                        <a:prstGeom prst="rect">
                          <a:avLst/>
                        </a:prstGeom>
                        <a:ln w="3175">
                          <a:solidFill>
                            <a:prstClr val="ltGray"/>
                          </a:solidFill>
                        </a:ln>
                      </p166:spPr>
                    </pslz:zmPr>
                  </pslz:sldZmObj>
                </pslz:sldZm>
              </a:graphicData>
            </a:graphic>
          </p:graphicFrame>
        </mc:Choice>
        <mc:Fallback>
          <p:pic>
            <p:nvPicPr>
              <p:cNvPr id="70" name="Folienzoom 69">
                <a:hlinkClick r:id="rId17" action="ppaction://hlinksldjump"/>
                <a:extLst>
                  <a:ext uri="{FF2B5EF4-FFF2-40B4-BE49-F238E27FC236}">
                    <a16:creationId xmlns:a16="http://schemas.microsoft.com/office/drawing/2014/main" id="{60B9FF11-ACB9-48AE-BEA7-AF8390201879}"/>
                  </a:ext>
                </a:extLst>
              </p:cNvPr>
              <p:cNvPicPr>
                <a:picLocks noGrp="1" noRot="1" noChangeAspect="1" noMove="1" noResize="1" noEditPoints="1" noAdjustHandles="1" noChangeArrowheads="1" noChangeShapeType="1"/>
              </p:cNvPicPr>
              <p:nvPr/>
            </p:nvPicPr>
            <p:blipFill>
              <a:blip r:embed="rId18"/>
              <a:stretch>
                <a:fillRect/>
              </a:stretch>
            </p:blipFill>
            <p:spPr>
              <a:xfrm>
                <a:off x="5853454" y="6298654"/>
                <a:ext cx="446439" cy="251122"/>
              </a:xfrm>
              <a:prstGeom prst="rect">
                <a:avLst/>
              </a:prstGeom>
              <a:ln w="3175">
                <a:solidFill>
                  <a:prstClr val="ltGray"/>
                </a:solidFill>
              </a:ln>
            </p:spPr>
          </p:pic>
        </mc:Fallback>
      </mc:AlternateContent>
      <p:sp>
        <p:nvSpPr>
          <p:cNvPr id="74" name="Rechteck 73">
            <a:extLst>
              <a:ext uri="{FF2B5EF4-FFF2-40B4-BE49-F238E27FC236}">
                <a16:creationId xmlns:a16="http://schemas.microsoft.com/office/drawing/2014/main" id="{F5E3CF1E-E466-466D-824F-ECBF907B1F9A}"/>
              </a:ext>
            </a:extLst>
          </p:cNvPr>
          <p:cNvSpPr/>
          <p:nvPr/>
        </p:nvSpPr>
        <p:spPr>
          <a:xfrm>
            <a:off x="10322560" y="4051054"/>
            <a:ext cx="1219200" cy="338328"/>
          </a:xfrm>
          <a:prstGeom prst="rect">
            <a:avLst/>
          </a:prstGeom>
          <a:solidFill>
            <a:srgbClr val="00B0F0">
              <a:alpha val="45098"/>
            </a:srgbClr>
          </a:solidFill>
        </p:spPr>
        <p:style>
          <a:lnRef idx="2">
            <a:schemeClr val="accent1"/>
          </a:lnRef>
          <a:fillRef idx="1">
            <a:schemeClr val="lt1"/>
          </a:fillRef>
          <a:effectRef idx="0">
            <a:schemeClr val="accent1"/>
          </a:effectRef>
          <a:fontRef idx="minor">
            <a:schemeClr val="dk1"/>
          </a:fontRef>
        </p:style>
        <p:txBody>
          <a:bodyPr rtlCol="0" anchor="ctr"/>
          <a:lstStyle/>
          <a:p>
            <a:r>
              <a:rPr lang="de-CH" sz="1000" dirty="0">
                <a:latin typeface="Segoe UI" panose="020B0502040204020203" pitchFamily="34" charset="0"/>
                <a:cs typeface="Segoe UI" panose="020B0502040204020203" pitchFamily="34" charset="0"/>
              </a:rPr>
              <a:t>Begriffe</a:t>
            </a:r>
          </a:p>
        </p:txBody>
      </p:sp>
      <mc:AlternateContent xmlns:mc="http://schemas.openxmlformats.org/markup-compatibility/2006">
        <mc:Choice xmlns:pslz="http://schemas.microsoft.com/office/powerpoint/2016/slidezoom" xmlns="" Requires="pslz">
          <p:graphicFrame>
            <p:nvGraphicFramePr>
              <p:cNvPr id="77" name="Folienzoom 76">
                <a:extLst>
                  <a:ext uri="{FF2B5EF4-FFF2-40B4-BE49-F238E27FC236}">
                    <a16:creationId xmlns:a16="http://schemas.microsoft.com/office/drawing/2014/main" id="{D15DE752-C036-40CA-BE27-DC1648F2CBA4}"/>
                  </a:ext>
                </a:extLst>
              </p:cNvPr>
              <p:cNvGraphicFramePr>
                <a:graphicFrameLocks noChangeAspect="1"/>
              </p:cNvGraphicFramePr>
              <p:nvPr>
                <p:extLst>
                  <p:ext uri="{D42A27DB-BD31-4B8C-83A1-F6EECF244321}">
                    <p14:modId xmlns:p14="http://schemas.microsoft.com/office/powerpoint/2010/main" val="1225010840"/>
                  </p:ext>
                </p:extLst>
              </p:nvPr>
            </p:nvGraphicFramePr>
            <p:xfrm>
              <a:off x="11658515" y="4352552"/>
              <a:ext cx="361682" cy="203446"/>
            </p:xfrm>
            <a:graphic>
              <a:graphicData uri="http://schemas.microsoft.com/office/powerpoint/2016/slidezoom">
                <pslz:sldZm>
                  <pslz:sldZmObj sldId="261" cId="1730578811">
                    <pslz:zmPr id="{036CF24D-987A-4DC0-81E3-E36116425000}" returnToParent="0" transitionDur="1000">
                      <p166:blipFill xmlns:p166="http://schemas.microsoft.com/office/powerpoint/2016/6/main">
                        <a:blip r:embed="rId19"/>
                        <a:stretch>
                          <a:fillRect/>
                        </a:stretch>
                      </p166:blipFill>
                      <p166:spPr xmlns:p166="http://schemas.microsoft.com/office/powerpoint/2016/6/main">
                        <a:xfrm>
                          <a:off x="0" y="0"/>
                          <a:ext cx="361682" cy="203446"/>
                        </a:xfrm>
                        <a:prstGeom prst="rect">
                          <a:avLst/>
                        </a:prstGeom>
                        <a:ln w="3175">
                          <a:solidFill>
                            <a:prstClr val="ltGray"/>
                          </a:solidFill>
                        </a:ln>
                      </p166:spPr>
                    </pslz:zmPr>
                  </pslz:sldZmObj>
                </pslz:sldZm>
              </a:graphicData>
            </a:graphic>
          </p:graphicFrame>
        </mc:Choice>
        <mc:Fallback>
          <p:pic>
            <p:nvPicPr>
              <p:cNvPr id="77" name="Folienzoom 76">
                <a:extLst>
                  <a:ext uri="{FF2B5EF4-FFF2-40B4-BE49-F238E27FC236}">
                    <a16:creationId xmlns:a16="http://schemas.microsoft.com/office/drawing/2014/main" id="{D15DE752-C036-40CA-BE27-DC1648F2CBA4}"/>
                  </a:ext>
                </a:extLst>
              </p:cNvPr>
              <p:cNvPicPr>
                <a:picLocks noGrp="1" noRot="1" noChangeAspect="1" noMove="1" noResize="1" noEditPoints="1" noAdjustHandles="1" noChangeArrowheads="1" noChangeShapeType="1"/>
              </p:cNvPicPr>
              <p:nvPr/>
            </p:nvPicPr>
            <p:blipFill>
              <a:blip r:embed="rId20"/>
              <a:stretch>
                <a:fillRect/>
              </a:stretch>
            </p:blipFill>
            <p:spPr>
              <a:xfrm>
                <a:off x="11658515" y="4352552"/>
                <a:ext cx="361682" cy="203446"/>
              </a:xfrm>
              <a:prstGeom prst="rect">
                <a:avLst/>
              </a:prstGeom>
              <a:ln w="3175">
                <a:solidFill>
                  <a:prstClr val="ltGray"/>
                </a:solidFill>
              </a:ln>
            </p:spPr>
          </p:pic>
        </mc:Fallback>
      </mc:AlternateContent>
      <p:sp>
        <p:nvSpPr>
          <p:cNvPr id="78" name="Rechteck 77">
            <a:hlinkClick r:id="rId21"/>
            <a:extLst>
              <a:ext uri="{FF2B5EF4-FFF2-40B4-BE49-F238E27FC236}">
                <a16:creationId xmlns:a16="http://schemas.microsoft.com/office/drawing/2014/main" id="{14646111-42CD-465A-BCE2-2ACB6DE12347}"/>
              </a:ext>
            </a:extLst>
          </p:cNvPr>
          <p:cNvSpPr/>
          <p:nvPr/>
        </p:nvSpPr>
        <p:spPr>
          <a:xfrm>
            <a:off x="5020425" y="5930092"/>
            <a:ext cx="1547737" cy="251122"/>
          </a:xfrm>
          <a:prstGeom prst="rect">
            <a:avLst/>
          </a:prstGeom>
          <a:solidFill>
            <a:srgbClr val="FFC000">
              <a:alpha val="20000"/>
            </a:srgb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de-CH" sz="1000" dirty="0" err="1">
                <a:latin typeface="Segoe UI" panose="020B0502040204020203" pitchFamily="34" charset="0"/>
                <a:cs typeface="Segoe UI" panose="020B0502040204020203" pitchFamily="34" charset="0"/>
              </a:rPr>
              <a:t>aL</a:t>
            </a:r>
            <a:endParaRPr lang="de-CH" sz="1000" dirty="0">
              <a:latin typeface="Segoe UI" panose="020B0502040204020203" pitchFamily="34" charset="0"/>
              <a:cs typeface="Segoe UI" panose="020B0502040204020203" pitchFamily="34" charset="0"/>
            </a:endParaRPr>
          </a:p>
        </p:txBody>
      </p:sp>
      <p:sp>
        <p:nvSpPr>
          <p:cNvPr id="79" name="Rechteck 78">
            <a:extLst>
              <a:ext uri="{FF2B5EF4-FFF2-40B4-BE49-F238E27FC236}">
                <a16:creationId xmlns:a16="http://schemas.microsoft.com/office/drawing/2014/main" id="{A1C32129-A41A-4B4B-BF06-E564A4C92BAE}"/>
              </a:ext>
            </a:extLst>
          </p:cNvPr>
          <p:cNvSpPr/>
          <p:nvPr/>
        </p:nvSpPr>
        <p:spPr>
          <a:xfrm>
            <a:off x="6927274" y="5948019"/>
            <a:ext cx="1628092" cy="233195"/>
          </a:xfrm>
          <a:prstGeom prst="rect">
            <a:avLst/>
          </a:prstGeom>
          <a:solidFill>
            <a:srgbClr val="FFC000">
              <a:alpha val="20000"/>
            </a:srgb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de-CH" sz="1000" dirty="0">
              <a:latin typeface="Segoe UI" panose="020B0502040204020203" pitchFamily="34" charset="0"/>
              <a:cs typeface="Segoe UI" panose="020B0502040204020203" pitchFamily="34" charset="0"/>
            </a:endParaRPr>
          </a:p>
        </p:txBody>
      </p:sp>
      <p:sp>
        <p:nvSpPr>
          <p:cNvPr id="80" name="Rechteck 79">
            <a:hlinkClick r:id="rId3"/>
            <a:extLst>
              <a:ext uri="{FF2B5EF4-FFF2-40B4-BE49-F238E27FC236}">
                <a16:creationId xmlns:a16="http://schemas.microsoft.com/office/drawing/2014/main" id="{9D565274-AD96-4693-AFB2-026191EDC378}"/>
              </a:ext>
            </a:extLst>
          </p:cNvPr>
          <p:cNvSpPr/>
          <p:nvPr/>
        </p:nvSpPr>
        <p:spPr>
          <a:xfrm>
            <a:off x="3480558" y="5930092"/>
            <a:ext cx="1438380" cy="267370"/>
          </a:xfrm>
          <a:prstGeom prst="rect">
            <a:avLst/>
          </a:prstGeom>
          <a:solidFill>
            <a:srgbClr val="FFC000">
              <a:alpha val="20000"/>
            </a:srgb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de-CH" sz="1000" dirty="0">
                <a:latin typeface="Segoe UI" panose="020B0502040204020203" pitchFamily="34" charset="0"/>
                <a:cs typeface="Segoe UI" panose="020B0502040204020203" pitchFamily="34" charset="0"/>
              </a:rPr>
              <a:t>Nachteilsausgleich</a:t>
            </a:r>
          </a:p>
        </p:txBody>
      </p:sp>
      <mc:AlternateContent xmlns:mc="http://schemas.openxmlformats.org/markup-compatibility/2006">
        <mc:Choice xmlns:pslz="http://schemas.microsoft.com/office/powerpoint/2016/slidezoom" xmlns="" Requires="pslz">
          <p:graphicFrame>
            <p:nvGraphicFramePr>
              <p:cNvPr id="5" name="Folienzoom 4">
                <a:extLst>
                  <a:ext uri="{FF2B5EF4-FFF2-40B4-BE49-F238E27FC236}">
                    <a16:creationId xmlns:a16="http://schemas.microsoft.com/office/drawing/2014/main" id="{C0FD7823-BD87-4D34-9313-D1659CDC2DE0}"/>
                  </a:ext>
                </a:extLst>
              </p:cNvPr>
              <p:cNvGraphicFramePr>
                <a:graphicFrameLocks noChangeAspect="1"/>
              </p:cNvGraphicFramePr>
              <p:nvPr>
                <p:extLst>
                  <p:ext uri="{D42A27DB-BD31-4B8C-83A1-F6EECF244321}">
                    <p14:modId xmlns:p14="http://schemas.microsoft.com/office/powerpoint/2010/main" val="2548474324"/>
                  </p:ext>
                </p:extLst>
              </p:nvPr>
            </p:nvGraphicFramePr>
            <p:xfrm>
              <a:off x="5113113" y="6231855"/>
              <a:ext cx="519010" cy="291943"/>
            </p:xfrm>
            <a:graphic>
              <a:graphicData uri="http://schemas.microsoft.com/office/powerpoint/2016/slidezoom">
                <pslz:sldZm>
                  <pslz:sldZmObj sldId="281" cId="2996942172">
                    <pslz:zmPr id="{15C13FA7-403D-4395-93DE-162FDE66E657}" returnToParent="0" transitionDur="1000">
                      <p166:blipFill xmlns:p166="http://schemas.microsoft.com/office/powerpoint/2016/6/main">
                        <a:blip r:embed="rId22"/>
                        <a:stretch>
                          <a:fillRect/>
                        </a:stretch>
                      </p166:blipFill>
                      <p166:spPr xmlns:p166="http://schemas.microsoft.com/office/powerpoint/2016/6/main">
                        <a:xfrm>
                          <a:off x="0" y="0"/>
                          <a:ext cx="519010" cy="291943"/>
                        </a:xfrm>
                        <a:prstGeom prst="rect">
                          <a:avLst/>
                        </a:prstGeom>
                        <a:ln w="3175">
                          <a:solidFill>
                            <a:prstClr val="ltGray"/>
                          </a:solidFill>
                        </a:ln>
                      </p166:spPr>
                    </pslz:zmPr>
                  </pslz:sldZmObj>
                </pslz:sldZm>
              </a:graphicData>
            </a:graphic>
          </p:graphicFrame>
        </mc:Choice>
        <mc:Fallback>
          <p:pic>
            <p:nvPicPr>
              <p:cNvPr id="5" name="Folienzoom 4">
                <a:hlinkClick r:id="rId23" action="ppaction://hlinksldjump"/>
                <a:extLst>
                  <a:ext uri="{FF2B5EF4-FFF2-40B4-BE49-F238E27FC236}">
                    <a16:creationId xmlns:a16="http://schemas.microsoft.com/office/drawing/2014/main" id="{C0FD7823-BD87-4D34-9313-D1659CDC2DE0}"/>
                  </a:ext>
                </a:extLst>
              </p:cNvPr>
              <p:cNvPicPr>
                <a:picLocks noGrp="1" noRot="1" noChangeAspect="1" noMove="1" noResize="1" noEditPoints="1" noAdjustHandles="1" noChangeArrowheads="1" noChangeShapeType="1"/>
              </p:cNvPicPr>
              <p:nvPr/>
            </p:nvPicPr>
            <p:blipFill>
              <a:blip r:embed="rId24"/>
              <a:stretch>
                <a:fillRect/>
              </a:stretch>
            </p:blipFill>
            <p:spPr>
              <a:xfrm>
                <a:off x="5113113" y="6231855"/>
                <a:ext cx="519010" cy="291943"/>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xmlns="" Requires="pslz">
          <p:graphicFrame>
            <p:nvGraphicFramePr>
              <p:cNvPr id="7" name="Folienzoom 6">
                <a:extLst>
                  <a:ext uri="{FF2B5EF4-FFF2-40B4-BE49-F238E27FC236}">
                    <a16:creationId xmlns:a16="http://schemas.microsoft.com/office/drawing/2014/main" id="{52ADE929-4381-46E6-A0EB-1D87C1BC9DF4}"/>
                  </a:ext>
                </a:extLst>
              </p:cNvPr>
              <p:cNvGraphicFramePr>
                <a:graphicFrameLocks noChangeAspect="1"/>
              </p:cNvGraphicFramePr>
              <p:nvPr>
                <p:extLst>
                  <p:ext uri="{D42A27DB-BD31-4B8C-83A1-F6EECF244321}">
                    <p14:modId xmlns:p14="http://schemas.microsoft.com/office/powerpoint/2010/main" val="37075642"/>
                  </p:ext>
                </p:extLst>
              </p:nvPr>
            </p:nvGraphicFramePr>
            <p:xfrm>
              <a:off x="3755486" y="6247319"/>
              <a:ext cx="519010" cy="291943"/>
            </p:xfrm>
            <a:graphic>
              <a:graphicData uri="http://schemas.microsoft.com/office/powerpoint/2016/slidezoom">
                <pslz:sldZm>
                  <pslz:sldZmObj sldId="291" cId="1035680517">
                    <pslz:zmPr id="{F20D0F76-0816-45E7-98CB-C54A44624E70}" returnToParent="0" transitionDur="1000">
                      <p166:blipFill xmlns:p166="http://schemas.microsoft.com/office/powerpoint/2016/6/main">
                        <a:blip r:embed="rId25"/>
                        <a:stretch>
                          <a:fillRect/>
                        </a:stretch>
                      </p166:blipFill>
                      <p166:spPr xmlns:p166="http://schemas.microsoft.com/office/powerpoint/2016/6/main">
                        <a:xfrm>
                          <a:off x="0" y="0"/>
                          <a:ext cx="519010" cy="291943"/>
                        </a:xfrm>
                        <a:prstGeom prst="rect">
                          <a:avLst/>
                        </a:prstGeom>
                        <a:ln w="3175">
                          <a:solidFill>
                            <a:prstClr val="ltGray"/>
                          </a:solidFill>
                        </a:ln>
                      </p166:spPr>
                    </pslz:zmPr>
                  </pslz:sldZmObj>
                </pslz:sldZm>
              </a:graphicData>
            </a:graphic>
          </p:graphicFrame>
        </mc:Choice>
        <mc:Fallback>
          <p:pic>
            <p:nvPicPr>
              <p:cNvPr id="7" name="Folienzoom 6">
                <a:hlinkClick r:id="rId26" action="ppaction://hlinksldjump"/>
                <a:extLst>
                  <a:ext uri="{FF2B5EF4-FFF2-40B4-BE49-F238E27FC236}">
                    <a16:creationId xmlns:a16="http://schemas.microsoft.com/office/drawing/2014/main" id="{52ADE929-4381-46E6-A0EB-1D87C1BC9DF4}"/>
                  </a:ext>
                </a:extLst>
              </p:cNvPr>
              <p:cNvPicPr>
                <a:picLocks noGrp="1" noRot="1" noChangeAspect="1" noMove="1" noResize="1" noEditPoints="1" noAdjustHandles="1" noChangeArrowheads="1" noChangeShapeType="1"/>
              </p:cNvPicPr>
              <p:nvPr/>
            </p:nvPicPr>
            <p:blipFill>
              <a:blip r:embed="rId27"/>
              <a:stretch>
                <a:fillRect/>
              </a:stretch>
            </p:blipFill>
            <p:spPr>
              <a:xfrm>
                <a:off x="3755486" y="6247319"/>
                <a:ext cx="519010" cy="291943"/>
              </a:xfrm>
              <a:prstGeom prst="rect">
                <a:avLst/>
              </a:prstGeom>
              <a:ln w="3175">
                <a:solidFill>
                  <a:prstClr val="ltGray"/>
                </a:solidFill>
              </a:ln>
            </p:spPr>
          </p:pic>
        </mc:Fallback>
      </mc:AlternateContent>
    </p:spTree>
    <p:extLst>
      <p:ext uri="{BB962C8B-B14F-4D97-AF65-F5344CB8AC3E}">
        <p14:creationId xmlns:p14="http://schemas.microsoft.com/office/powerpoint/2010/main" val="4247863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6409F6-173B-45B0-A33F-76059F5AC9BD}"/>
              </a:ext>
            </a:extLst>
          </p:cNvPr>
          <p:cNvSpPr>
            <a:spLocks noGrp="1"/>
          </p:cNvSpPr>
          <p:nvPr>
            <p:ph type="title"/>
          </p:nvPr>
        </p:nvSpPr>
        <p:spPr>
          <a:xfrm>
            <a:off x="246490" y="186857"/>
            <a:ext cx="10515600" cy="1325563"/>
          </a:xfrm>
        </p:spPr>
        <p:txBody>
          <a:bodyPr/>
          <a:lstStyle/>
          <a:p>
            <a:r>
              <a:rPr lang="de-CH" dirty="0">
                <a:solidFill>
                  <a:srgbClr val="92D050"/>
                </a:solidFill>
              </a:rPr>
              <a:t>Unterlagen</a:t>
            </a:r>
          </a:p>
        </p:txBody>
      </p:sp>
      <p:sp>
        <p:nvSpPr>
          <p:cNvPr id="3" name="Inhaltsplatzhalter 2">
            <a:extLst>
              <a:ext uri="{FF2B5EF4-FFF2-40B4-BE49-F238E27FC236}">
                <a16:creationId xmlns:a16="http://schemas.microsoft.com/office/drawing/2014/main" id="{0F4A0BC4-83A3-4C37-8AE6-8F4A12BBB170}"/>
              </a:ext>
            </a:extLst>
          </p:cNvPr>
          <p:cNvSpPr>
            <a:spLocks noGrp="1"/>
          </p:cNvSpPr>
          <p:nvPr>
            <p:ph idx="1"/>
          </p:nvPr>
        </p:nvSpPr>
        <p:spPr>
          <a:xfrm>
            <a:off x="246490" y="1534602"/>
            <a:ext cx="11775882" cy="5136541"/>
          </a:xfrm>
        </p:spPr>
        <p:txBody>
          <a:bodyPr>
            <a:normAutofit fontScale="92500" lnSpcReduction="10000"/>
          </a:bodyPr>
          <a:lstStyle/>
          <a:p>
            <a:pPr marL="0" indent="0">
              <a:buNone/>
            </a:pPr>
            <a:r>
              <a:rPr lang="de-CH" sz="2400" dirty="0"/>
              <a:t>Ich habe verschiedene Quellen verwendet und Textausschnitte oder Videos als Erklärung zu den einzelnen Themen hinterlegt.</a:t>
            </a:r>
          </a:p>
          <a:p>
            <a:pPr marL="0" indent="0">
              <a:buNone/>
            </a:pPr>
            <a:endParaRPr lang="de-CH" sz="2400" dirty="0"/>
          </a:p>
          <a:p>
            <a:pPr marL="0" indent="0">
              <a:buNone/>
            </a:pPr>
            <a:endParaRPr lang="de-CH" sz="2400" dirty="0"/>
          </a:p>
          <a:p>
            <a:r>
              <a:rPr lang="de-CH" sz="1500" dirty="0"/>
              <a:t>Fachbericht Sonderschulung und Lehrplan D-EDK</a:t>
            </a:r>
          </a:p>
          <a:p>
            <a:r>
              <a:rPr lang="de-CH" sz="1500" dirty="0"/>
              <a:t>LP 21 Bern</a:t>
            </a:r>
          </a:p>
          <a:p>
            <a:r>
              <a:rPr lang="de-CH" sz="1500" dirty="0"/>
              <a:t>LP 21 Aargau</a:t>
            </a:r>
          </a:p>
          <a:p>
            <a:r>
              <a:rPr lang="de-CH" sz="1500" dirty="0">
                <a:hlinkClick r:id="rId2"/>
              </a:rPr>
              <a:t>https://www.schulen-aargau.ch/media/schulen-aargau/unterricht/lehrplan-lehrmittel/bksvs-kant-lehrmittelplanung.pdf</a:t>
            </a:r>
            <a:endParaRPr lang="de-CH" sz="1500" dirty="0"/>
          </a:p>
          <a:p>
            <a:r>
              <a:rPr lang="de-CH" sz="1500" dirty="0">
                <a:hlinkClick r:id="rId3"/>
              </a:rPr>
              <a:t>https://www.schulen-aargau.ch/media/schulen-aargau/unterricht/pruefen-beurteilen/bksvs-hr-beurteilen-vs.pdf</a:t>
            </a:r>
            <a:endParaRPr lang="de-CH" sz="1500" dirty="0"/>
          </a:p>
          <a:p>
            <a:r>
              <a:rPr lang="de-CH" sz="1500" dirty="0">
                <a:hlinkClick r:id="rId4"/>
              </a:rPr>
              <a:t>https://lehrplan21.ch/sites/default/files/lp21_leporello_a4.pdf</a:t>
            </a:r>
            <a:endParaRPr lang="de-CH" sz="1500" dirty="0"/>
          </a:p>
          <a:p>
            <a:r>
              <a:rPr lang="de-CH" sz="1500" dirty="0">
                <a:hlinkClick r:id="rId5"/>
              </a:rPr>
              <a:t>https://www.schulen-aargau.ch/regelschule/unterricht/pruefen-beurteilen/promotion-uebertritte/neuer-lehrplan?sectionId=section55100&amp;accordId=0</a:t>
            </a:r>
            <a:endParaRPr lang="de-CH" sz="1500" dirty="0"/>
          </a:p>
          <a:p>
            <a:r>
              <a:rPr lang="de-CH" sz="1500" dirty="0">
                <a:hlinkClick r:id="rId6"/>
              </a:rPr>
              <a:t>https://www.youtube.com/watch?v=LFGxbZfhZRI</a:t>
            </a:r>
            <a:endParaRPr lang="de-CH" sz="1500" dirty="0"/>
          </a:p>
          <a:p>
            <a:r>
              <a:rPr lang="de-CH" sz="1500" dirty="0">
                <a:hlinkClick r:id="rId7"/>
              </a:rPr>
              <a:t>https://ag.lehrplan.ch/container/AG_Grundlagen.pdf</a:t>
            </a:r>
            <a:endParaRPr lang="de-CH" sz="1500" dirty="0"/>
          </a:p>
          <a:p>
            <a:r>
              <a:rPr lang="de-DE" sz="1500" dirty="0">
                <a:hlinkClick r:id="rId8"/>
              </a:rPr>
              <a:t>D) Angepasste Lernziele im Lehrplan 21 - Bing </a:t>
            </a:r>
            <a:r>
              <a:rPr lang="de-DE" sz="1500" dirty="0" err="1">
                <a:hlinkClick r:id="rId8"/>
              </a:rPr>
              <a:t>video</a:t>
            </a:r>
            <a:endParaRPr lang="de-DE" sz="1500" dirty="0"/>
          </a:p>
          <a:p>
            <a:r>
              <a:rPr lang="de-DE" sz="1500" dirty="0">
                <a:hlinkClick r:id="rId9"/>
              </a:rPr>
              <a:t>https://ag.lehrplan.ch/index.php?code=e%7C100%7C1</a:t>
            </a:r>
            <a:endParaRPr lang="de-DE" sz="1500" dirty="0"/>
          </a:p>
          <a:p>
            <a:r>
              <a:rPr lang="de-DE" sz="1500" dirty="0">
                <a:hlinkClick r:id="rId10"/>
              </a:rPr>
              <a:t>https://ag.lehrplan.ch/lehrplan_printout.php?e=1&amp;fb_id=94</a:t>
            </a:r>
            <a:endParaRPr lang="de-DE" sz="1500" dirty="0"/>
          </a:p>
          <a:p>
            <a:endParaRPr lang="de-DE" sz="1500" dirty="0"/>
          </a:p>
          <a:p>
            <a:endParaRPr lang="de-DE" sz="1500" dirty="0"/>
          </a:p>
          <a:p>
            <a:endParaRPr lang="de-DE" sz="1500" dirty="0"/>
          </a:p>
          <a:p>
            <a:endParaRPr lang="de-DE" sz="1500" dirty="0"/>
          </a:p>
          <a:p>
            <a:endParaRPr lang="de-DE" sz="1500" dirty="0"/>
          </a:p>
          <a:p>
            <a:endParaRPr lang="de-DE" sz="1500" dirty="0"/>
          </a:p>
          <a:p>
            <a:endParaRPr lang="de-DE" sz="1500" dirty="0"/>
          </a:p>
          <a:p>
            <a:endParaRPr lang="de-CH" sz="1800" dirty="0"/>
          </a:p>
          <a:p>
            <a:endParaRPr lang="de-CH" sz="1800" dirty="0"/>
          </a:p>
          <a:p>
            <a:endParaRPr lang="de-CH" sz="1800" dirty="0"/>
          </a:p>
          <a:p>
            <a:endParaRPr lang="de-CH" sz="1800" dirty="0"/>
          </a:p>
          <a:p>
            <a:endParaRPr lang="de-CH" sz="1800" dirty="0"/>
          </a:p>
        </p:txBody>
      </p:sp>
    </p:spTree>
    <p:extLst>
      <p:ext uri="{BB962C8B-B14F-4D97-AF65-F5344CB8AC3E}">
        <p14:creationId xmlns:p14="http://schemas.microsoft.com/office/powerpoint/2010/main" val="198718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1D34770-47A8-402C-AF23-2B653F2D88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AD5C5DCE-04EB-403F-839E-412BDD4D9E64}"/>
              </a:ext>
            </a:extLst>
          </p:cNvPr>
          <p:cNvSpPr>
            <a:spLocks noGrp="1"/>
          </p:cNvSpPr>
          <p:nvPr>
            <p:ph idx="1"/>
          </p:nvPr>
        </p:nvSpPr>
        <p:spPr>
          <a:xfrm>
            <a:off x="683812" y="1200647"/>
            <a:ext cx="6154977" cy="1713605"/>
          </a:xfrm>
        </p:spPr>
        <p:txBody>
          <a:bodyPr>
            <a:normAutofit/>
          </a:bodyPr>
          <a:lstStyle/>
          <a:p>
            <a:r>
              <a:rPr lang="en-US" sz="2000" dirty="0"/>
              <a:t>Das </a:t>
            </a:r>
            <a:r>
              <a:rPr lang="en-US" sz="2000" dirty="0" err="1"/>
              <a:t>Ziel</a:t>
            </a:r>
            <a:r>
              <a:rPr lang="en-US" sz="2000" dirty="0"/>
              <a:t> muss </a:t>
            </a:r>
            <a:r>
              <a:rPr lang="en-US" sz="2000" dirty="0" err="1"/>
              <a:t>für</a:t>
            </a:r>
            <a:r>
              <a:rPr lang="en-US" sz="2000" dirty="0"/>
              <a:t> alle Kinder </a:t>
            </a:r>
            <a:r>
              <a:rPr lang="en-US" sz="2000" dirty="0" err="1"/>
              <a:t>erreichbar</a:t>
            </a:r>
            <a:r>
              <a:rPr lang="en-US" sz="2000" dirty="0"/>
              <a:t> sein.</a:t>
            </a:r>
          </a:p>
          <a:p>
            <a:r>
              <a:rPr lang="en-US" sz="2000" dirty="0"/>
              <a:t>Der </a:t>
            </a:r>
            <a:r>
              <a:rPr lang="en-US" sz="2000" dirty="0" err="1"/>
              <a:t>Weg</a:t>
            </a:r>
            <a:r>
              <a:rPr lang="en-US" sz="2000" dirty="0"/>
              <a:t> </a:t>
            </a:r>
            <a:r>
              <a:rPr lang="en-US" sz="2000" dirty="0" err="1"/>
              <a:t>zum</a:t>
            </a:r>
            <a:r>
              <a:rPr lang="en-US" sz="2000" dirty="0"/>
              <a:t> </a:t>
            </a:r>
            <a:r>
              <a:rPr lang="en-US" sz="2000" dirty="0" err="1"/>
              <a:t>Ziel</a:t>
            </a:r>
            <a:r>
              <a:rPr lang="en-US" sz="2000" dirty="0"/>
              <a:t> </a:t>
            </a:r>
            <a:r>
              <a:rPr lang="en-US" sz="2000" dirty="0" err="1"/>
              <a:t>darf</a:t>
            </a:r>
            <a:r>
              <a:rPr lang="en-US" sz="2000" dirty="0"/>
              <a:t> </a:t>
            </a:r>
            <a:r>
              <a:rPr lang="en-US" sz="2000" dirty="0" err="1"/>
              <a:t>unterschiedlich</a:t>
            </a:r>
            <a:r>
              <a:rPr lang="en-US" sz="2000" dirty="0"/>
              <a:t> sein.</a:t>
            </a:r>
          </a:p>
          <a:p>
            <a:pPr marL="0" indent="0">
              <a:buNone/>
            </a:pPr>
            <a:endParaRPr lang="en-US" sz="2000" dirty="0"/>
          </a:p>
          <a:p>
            <a:pPr marL="0" indent="0">
              <a:buNone/>
            </a:pPr>
            <a:r>
              <a:rPr lang="en-US" sz="2000" dirty="0"/>
              <a:t>    (</a:t>
            </a:r>
            <a:r>
              <a:rPr lang="en-US" sz="1400" dirty="0" err="1"/>
              <a:t>Grundanforderungen</a:t>
            </a:r>
            <a:r>
              <a:rPr lang="en-US" sz="1400" dirty="0"/>
              <a:t> LP 21)</a:t>
            </a:r>
          </a:p>
        </p:txBody>
      </p:sp>
      <p:pic>
        <p:nvPicPr>
          <p:cNvPr id="4" name="Inhaltsplatzhalter 3">
            <a:extLst>
              <a:ext uri="{FF2B5EF4-FFF2-40B4-BE49-F238E27FC236}">
                <a16:creationId xmlns:a16="http://schemas.microsoft.com/office/drawing/2014/main" id="{11809100-15FD-4A9C-8556-D9E583A1A745}"/>
              </a:ext>
            </a:extLst>
          </p:cNvPr>
          <p:cNvPicPr>
            <a:picLocks noChangeAspect="1"/>
          </p:cNvPicPr>
          <p:nvPr/>
        </p:nvPicPr>
        <p:blipFill rotWithShape="1">
          <a:blip r:embed="rId2"/>
          <a:srcRect l="1289"/>
          <a:stretch/>
        </p:blipFill>
        <p:spPr>
          <a:xfrm>
            <a:off x="6459111" y="89864"/>
            <a:ext cx="3100457" cy="4258918"/>
          </a:xfrm>
          <a:prstGeom prst="rect">
            <a:avLst/>
          </a:prstGeom>
          <a:effectLst/>
        </p:spPr>
      </p:pic>
      <p:sp>
        <p:nvSpPr>
          <p:cNvPr id="5" name="Textfeld 4">
            <a:extLst>
              <a:ext uri="{FF2B5EF4-FFF2-40B4-BE49-F238E27FC236}">
                <a16:creationId xmlns:a16="http://schemas.microsoft.com/office/drawing/2014/main" id="{62AE8F3F-696E-40EB-B235-EF40B63FD84D}"/>
              </a:ext>
            </a:extLst>
          </p:cNvPr>
          <p:cNvSpPr txBox="1"/>
          <p:nvPr/>
        </p:nvSpPr>
        <p:spPr>
          <a:xfrm>
            <a:off x="9262623" y="3791159"/>
            <a:ext cx="2365064" cy="246221"/>
          </a:xfrm>
          <a:prstGeom prst="rect">
            <a:avLst/>
          </a:prstGeom>
          <a:noFill/>
        </p:spPr>
        <p:txBody>
          <a:bodyPr wrap="square" rtlCol="0">
            <a:spAutoFit/>
          </a:bodyPr>
          <a:lstStyle/>
          <a:p>
            <a:r>
              <a:rPr lang="de-CH" sz="1000" dirty="0"/>
              <a:t> Bilder: Nadja </a:t>
            </a:r>
            <a:r>
              <a:rPr lang="de-CH" sz="1000" dirty="0" err="1"/>
              <a:t>Leuch</a:t>
            </a:r>
            <a:endParaRPr lang="de-CH" sz="1000" dirty="0"/>
          </a:p>
        </p:txBody>
      </p:sp>
      <p:pic>
        <p:nvPicPr>
          <p:cNvPr id="6" name="Grafik 5">
            <a:extLst>
              <a:ext uri="{FF2B5EF4-FFF2-40B4-BE49-F238E27FC236}">
                <a16:creationId xmlns:a16="http://schemas.microsoft.com/office/drawing/2014/main" id="{8CBAC7E5-D1AD-4712-9D9C-9DE892E73D15}"/>
              </a:ext>
            </a:extLst>
          </p:cNvPr>
          <p:cNvPicPr>
            <a:picLocks noChangeAspect="1"/>
          </p:cNvPicPr>
          <p:nvPr/>
        </p:nvPicPr>
        <p:blipFill>
          <a:blip r:embed="rId3"/>
          <a:stretch>
            <a:fillRect/>
          </a:stretch>
        </p:blipFill>
        <p:spPr>
          <a:xfrm>
            <a:off x="2846938" y="2986293"/>
            <a:ext cx="2975667" cy="2063036"/>
          </a:xfrm>
          <a:prstGeom prst="rect">
            <a:avLst/>
          </a:prstGeom>
        </p:spPr>
      </p:pic>
      <p:sp>
        <p:nvSpPr>
          <p:cNvPr id="9" name="Textfeld 8">
            <a:extLst>
              <a:ext uri="{FF2B5EF4-FFF2-40B4-BE49-F238E27FC236}">
                <a16:creationId xmlns:a16="http://schemas.microsoft.com/office/drawing/2014/main" id="{3602F7BA-8601-4BDB-B64D-24257B14D39B}"/>
              </a:ext>
            </a:extLst>
          </p:cNvPr>
          <p:cNvSpPr txBox="1"/>
          <p:nvPr/>
        </p:nvSpPr>
        <p:spPr>
          <a:xfrm>
            <a:off x="683812" y="5509026"/>
            <a:ext cx="5001370" cy="1415772"/>
          </a:xfrm>
          <a:prstGeom prst="rect">
            <a:avLst/>
          </a:prstGeom>
          <a:noFill/>
        </p:spPr>
        <p:txBody>
          <a:bodyPr wrap="square" rtlCol="0">
            <a:spAutoFit/>
          </a:bodyPr>
          <a:lstStyle/>
          <a:p>
            <a:pPr marL="285750" indent="-285750">
              <a:buFont typeface="Arial" panose="020B0604020202020204" pitchFamily="34" charset="0"/>
              <a:buChar char="•"/>
            </a:pPr>
            <a:r>
              <a:rPr lang="de-CH" sz="2000" dirty="0"/>
              <a:t>Nicht alle Kinder müssen die gleichen Ziele erreichen</a:t>
            </a:r>
            <a:r>
              <a:rPr lang="de-CH" dirty="0"/>
              <a:t>. </a:t>
            </a:r>
          </a:p>
          <a:p>
            <a:pPr marL="285750" indent="-285750">
              <a:buFont typeface="Arial" panose="020B0604020202020204" pitchFamily="34" charset="0"/>
              <a:buChar char="•"/>
            </a:pPr>
            <a:endParaRPr lang="de-CH" sz="1400" dirty="0"/>
          </a:p>
          <a:p>
            <a:r>
              <a:rPr lang="de-CH" sz="1400" dirty="0"/>
              <a:t>       (Anpassung der Lernziele)</a:t>
            </a:r>
          </a:p>
          <a:p>
            <a:pPr marL="285750" indent="-285750">
              <a:buFont typeface="Arial" panose="020B0604020202020204" pitchFamily="34" charset="0"/>
              <a:buChar char="•"/>
            </a:pPr>
            <a:endParaRPr lang="de-CH" dirty="0"/>
          </a:p>
        </p:txBody>
      </p:sp>
      <p:pic>
        <p:nvPicPr>
          <p:cNvPr id="13" name="Grafik 12">
            <a:extLst>
              <a:ext uri="{FF2B5EF4-FFF2-40B4-BE49-F238E27FC236}">
                <a16:creationId xmlns:a16="http://schemas.microsoft.com/office/drawing/2014/main" id="{2162B9BE-B38C-427B-83BC-0B71CD287D63}"/>
              </a:ext>
            </a:extLst>
          </p:cNvPr>
          <p:cNvPicPr>
            <a:picLocks noChangeAspect="1"/>
          </p:cNvPicPr>
          <p:nvPr/>
        </p:nvPicPr>
        <p:blipFill rotWithShape="1">
          <a:blip r:embed="rId4"/>
          <a:srcRect l="25374" t="5942" r="32123" b="73072"/>
          <a:stretch/>
        </p:blipFill>
        <p:spPr>
          <a:xfrm rot="16200000">
            <a:off x="6397650" y="5017025"/>
            <a:ext cx="2063035" cy="1439187"/>
          </a:xfrm>
          <a:prstGeom prst="rect">
            <a:avLst/>
          </a:prstGeom>
        </p:spPr>
      </p:pic>
    </p:spTree>
    <p:extLst>
      <p:ext uri="{BB962C8B-B14F-4D97-AF65-F5344CB8AC3E}">
        <p14:creationId xmlns:p14="http://schemas.microsoft.com/office/powerpoint/2010/main" val="325819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D9CDB65-13B6-43E7-8042-26C6188526DD}"/>
              </a:ext>
            </a:extLst>
          </p:cNvPr>
          <p:cNvSpPr txBox="1"/>
          <p:nvPr/>
        </p:nvSpPr>
        <p:spPr>
          <a:xfrm>
            <a:off x="1622066" y="2965347"/>
            <a:ext cx="7519946" cy="2554545"/>
          </a:xfrm>
          <a:prstGeom prst="rect">
            <a:avLst/>
          </a:prstGeom>
          <a:noFill/>
        </p:spPr>
        <p:txBody>
          <a:bodyPr wrap="square">
            <a:spAutoFit/>
          </a:bodyPr>
          <a:lstStyle/>
          <a:p>
            <a:r>
              <a:rPr lang="de-DE" sz="4000" dirty="0"/>
              <a:t>«Die Aufgabe der Schule ist es, das Gelingen zu organisieren, nicht das Misslingen zu dokumentieren.»  							</a:t>
            </a:r>
            <a:r>
              <a:rPr lang="de-DE" dirty="0"/>
              <a:t>Otto Herz</a:t>
            </a:r>
          </a:p>
        </p:txBody>
      </p:sp>
    </p:spTree>
    <p:extLst>
      <p:ext uri="{BB962C8B-B14F-4D97-AF65-F5344CB8AC3E}">
        <p14:creationId xmlns:p14="http://schemas.microsoft.com/office/powerpoint/2010/main" val="2247143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slz="http://schemas.microsoft.com/office/powerpoint/2016/slidezoom" xmlns="" Requires="pslz">
          <p:graphicFrame>
            <p:nvGraphicFramePr>
              <p:cNvPr id="7" name="Folienzoom 6">
                <a:extLst>
                  <a:ext uri="{FF2B5EF4-FFF2-40B4-BE49-F238E27FC236}">
                    <a16:creationId xmlns:a16="http://schemas.microsoft.com/office/drawing/2014/main" id="{BDD4E2E8-94F6-4989-B81F-BD6C8E7B0FF8}"/>
                  </a:ext>
                </a:extLst>
              </p:cNvPr>
              <p:cNvGraphicFramePr>
                <a:graphicFrameLocks noChangeAspect="1"/>
              </p:cNvGraphicFramePr>
              <p:nvPr>
                <p:extLst>
                  <p:ext uri="{D42A27DB-BD31-4B8C-83A1-F6EECF244321}">
                    <p14:modId xmlns:p14="http://schemas.microsoft.com/office/powerpoint/2010/main" val="208133100"/>
                  </p:ext>
                </p:extLst>
              </p:nvPr>
            </p:nvGraphicFramePr>
            <p:xfrm>
              <a:off x="11088869" y="6237489"/>
              <a:ext cx="1103131" cy="620511"/>
            </p:xfrm>
            <a:graphic>
              <a:graphicData uri="http://schemas.microsoft.com/office/powerpoint/2016/slidezoom">
                <pslz:sldZm>
                  <pslz:sldZmObj sldId="271" cId="4247863720">
                    <pslz:zmPr id="{471626A6-BDD6-40D1-AB70-DB1FFE4D2662}" returnToParent="0" transitionDur="1000">
                      <p166:blipFill xmlns:p166="http://schemas.microsoft.com/office/powerpoint/2016/6/main">
                        <a:blip r:embed="rId2"/>
                        <a:stretch>
                          <a:fillRect/>
                        </a:stretch>
                      </p166:blipFill>
                      <p166:spPr xmlns:p166="http://schemas.microsoft.com/office/powerpoint/2016/6/main">
                        <a:xfrm>
                          <a:off x="0" y="0"/>
                          <a:ext cx="1103131" cy="620511"/>
                        </a:xfrm>
                        <a:prstGeom prst="rect">
                          <a:avLst/>
                        </a:prstGeom>
                        <a:ln w="3175">
                          <a:solidFill>
                            <a:prstClr val="ltGray"/>
                          </a:solidFill>
                        </a:ln>
                      </p166:spPr>
                    </pslz:zmPr>
                  </pslz:sldZmObj>
                </pslz:sldZm>
              </a:graphicData>
            </a:graphic>
          </p:graphicFrame>
        </mc:Choice>
        <mc:Fallback>
          <p:pic>
            <p:nvPicPr>
              <p:cNvPr id="7" name="Folienzoom 6">
                <a:extLst>
                  <a:ext uri="{FF2B5EF4-FFF2-40B4-BE49-F238E27FC236}">
                    <a16:creationId xmlns:a16="http://schemas.microsoft.com/office/drawing/2014/main" id="{BDD4E2E8-94F6-4989-B81F-BD6C8E7B0FF8}"/>
                  </a:ext>
                </a:extLst>
              </p:cNvPr>
              <p:cNvPicPr>
                <a:picLocks noGrp="1" noRot="1" noChangeAspect="1" noMove="1" noResize="1" noEditPoints="1" noAdjustHandles="1" noChangeArrowheads="1" noChangeShapeType="1"/>
              </p:cNvPicPr>
              <p:nvPr/>
            </p:nvPicPr>
            <p:blipFill>
              <a:blip r:embed="rId3"/>
              <a:stretch>
                <a:fillRect/>
              </a:stretch>
            </p:blipFill>
            <p:spPr>
              <a:xfrm>
                <a:off x="11088869" y="6237489"/>
                <a:ext cx="1103131" cy="620511"/>
              </a:xfrm>
              <a:prstGeom prst="rect">
                <a:avLst/>
              </a:prstGeom>
              <a:ln w="3175">
                <a:solidFill>
                  <a:prstClr val="ltGray"/>
                </a:solidFill>
              </a:ln>
            </p:spPr>
          </p:pic>
        </mc:Fallback>
      </mc:AlternateContent>
      <p:sp>
        <p:nvSpPr>
          <p:cNvPr id="5" name="Textfeld 4">
            <a:extLst>
              <a:ext uri="{FF2B5EF4-FFF2-40B4-BE49-F238E27FC236}">
                <a16:creationId xmlns:a16="http://schemas.microsoft.com/office/drawing/2014/main" id="{222AE455-342E-4690-BE30-4F305B9B33E9}"/>
              </a:ext>
            </a:extLst>
          </p:cNvPr>
          <p:cNvSpPr txBox="1"/>
          <p:nvPr/>
        </p:nvSpPr>
        <p:spPr>
          <a:xfrm>
            <a:off x="624950" y="190774"/>
            <a:ext cx="8523025" cy="5478423"/>
          </a:xfrm>
          <a:prstGeom prst="rect">
            <a:avLst/>
          </a:prstGeom>
          <a:noFill/>
        </p:spPr>
        <p:txBody>
          <a:bodyPr wrap="square">
            <a:spAutoFit/>
          </a:bodyPr>
          <a:lstStyle/>
          <a:p>
            <a:r>
              <a:rPr lang="de-DE" sz="2000" dirty="0">
                <a:solidFill>
                  <a:srgbClr val="92D050"/>
                </a:solidFill>
              </a:rPr>
              <a:t>Übergänge im 1.Zyklus</a:t>
            </a:r>
          </a:p>
          <a:p>
            <a:r>
              <a:rPr lang="de-DE" sz="2000" dirty="0"/>
              <a:t>„Der Lehrplan ist als Fachbereichslehrplan konzipiert. Darin wird aufgezeigt, wie</a:t>
            </a:r>
          </a:p>
          <a:p>
            <a:r>
              <a:rPr lang="de-DE" sz="2000" dirty="0"/>
              <a:t>Kompetenzen über die ganze Schulzeit - vom Kindergarten bis zum Ende der</a:t>
            </a:r>
          </a:p>
          <a:p>
            <a:r>
              <a:rPr lang="de-DE" sz="2000" dirty="0"/>
              <a:t>Volksschule - aufgebaut werden. Neu wird der Kompetenzerwerb damit auch für</a:t>
            </a:r>
          </a:p>
          <a:p>
            <a:r>
              <a:rPr lang="de-DE" sz="2000" dirty="0"/>
              <a:t>den Kindergarten nach Fachbereichen strukturiert und beschrieben.</a:t>
            </a:r>
          </a:p>
          <a:p>
            <a:r>
              <a:rPr lang="de-DE" sz="2000" dirty="0"/>
              <a:t>Der Unterricht im 1. Zyklus orientiert sich allerdings stark an der Entwicklung der</a:t>
            </a:r>
          </a:p>
          <a:p>
            <a:r>
              <a:rPr lang="de-DE" sz="2000" dirty="0"/>
              <a:t>Kinder und wird vor allem zu Beginn fächerübergreifend organisiert und gestaltet.</a:t>
            </a:r>
          </a:p>
          <a:p>
            <a:r>
              <a:rPr lang="de-DE" sz="2000" dirty="0"/>
              <a:t>Um dieser Ausrichtung Rechnung zu tragen, sind die Ausführungen zum 1. Zyklus</a:t>
            </a:r>
          </a:p>
          <a:p>
            <a:r>
              <a:rPr lang="de-DE" sz="2000" dirty="0"/>
              <a:t>an dieser Stelle ausführlicher. Sie nehmen den 1. Zyklus als Ganzes in den Blick,</a:t>
            </a:r>
          </a:p>
          <a:p>
            <a:r>
              <a:rPr lang="de-DE" sz="2000" dirty="0"/>
              <a:t>gehen von der Entwicklung des Kindes aus und beschreiben, wie die</a:t>
            </a:r>
          </a:p>
          <a:p>
            <a:r>
              <a:rPr lang="de-DE" sz="2000" dirty="0"/>
              <a:t>Entwicklungsorientierung allmählich in ein fachliches Lernen übergeht.“ </a:t>
            </a:r>
          </a:p>
          <a:p>
            <a:endParaRPr lang="de-DE" sz="2000" dirty="0"/>
          </a:p>
          <a:p>
            <a:endParaRPr lang="de-DE" sz="2000" dirty="0"/>
          </a:p>
          <a:p>
            <a:endParaRPr lang="de-DE" sz="2000" dirty="0"/>
          </a:p>
          <a:p>
            <a:endParaRPr lang="de-DE" sz="2000" dirty="0"/>
          </a:p>
          <a:p>
            <a:r>
              <a:rPr lang="de-DE" sz="1000" dirty="0"/>
              <a:t>https://ag.lehrplan.ch/container/AG_Grundlagen.pdf</a:t>
            </a:r>
          </a:p>
          <a:p>
            <a:endParaRPr lang="de-CH" sz="2000" dirty="0"/>
          </a:p>
        </p:txBody>
      </p:sp>
    </p:spTree>
    <p:extLst>
      <p:ext uri="{BB962C8B-B14F-4D97-AF65-F5344CB8AC3E}">
        <p14:creationId xmlns:p14="http://schemas.microsoft.com/office/powerpoint/2010/main" val="3277385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9E05EB1-0D06-4F8F-97DF-845546EF0658}"/>
              </a:ext>
            </a:extLst>
          </p:cNvPr>
          <p:cNvSpPr txBox="1"/>
          <p:nvPr/>
        </p:nvSpPr>
        <p:spPr>
          <a:xfrm>
            <a:off x="1764145" y="1588655"/>
            <a:ext cx="7887855" cy="4093428"/>
          </a:xfrm>
          <a:prstGeom prst="rect">
            <a:avLst/>
          </a:prstGeom>
          <a:noFill/>
        </p:spPr>
        <p:txBody>
          <a:bodyPr wrap="square">
            <a:spAutoFit/>
          </a:bodyPr>
          <a:lstStyle/>
          <a:p>
            <a:r>
              <a:rPr lang="de-DE" sz="2800" dirty="0"/>
              <a:t>„Zum kompetenzorientierten Unterricht gehört eine gute Feedbackkultur. Sie ist ein zentrales Merkmal der Unterrichtsqualität und fördert das Lernen und den Kompetenzerwerb. Gleichzeitig ist eine Beurteilung mit Noten die Grundlage für die Qualifikation der Schülerinnen und Schüler und dient der Selektion. Entsprechend sorgfältig und verantwortungsbewusst muss sie erfolgen.“</a:t>
            </a:r>
          </a:p>
          <a:p>
            <a:endParaRPr lang="de-DE" dirty="0"/>
          </a:p>
          <a:p>
            <a:r>
              <a:rPr lang="de-DE" dirty="0"/>
              <a:t> </a:t>
            </a:r>
            <a:endParaRPr lang="de-CH" dirty="0"/>
          </a:p>
        </p:txBody>
      </p:sp>
      <mc:AlternateContent xmlns:mc="http://schemas.openxmlformats.org/markup-compatibility/2006">
        <mc:Choice xmlns:pslz="http://schemas.microsoft.com/office/powerpoint/2016/slidezoom" xmlns="" Requires="pslz">
          <p:graphicFrame>
            <p:nvGraphicFramePr>
              <p:cNvPr id="5" name="Folienzoom 4">
                <a:extLst>
                  <a:ext uri="{FF2B5EF4-FFF2-40B4-BE49-F238E27FC236}">
                    <a16:creationId xmlns:a16="http://schemas.microsoft.com/office/drawing/2014/main" id="{A0C878F5-423D-4415-B32F-7FA9938FC061}"/>
                  </a:ext>
                </a:extLst>
              </p:cNvPr>
              <p:cNvGraphicFramePr>
                <a:graphicFrameLocks noChangeAspect="1"/>
              </p:cNvGraphicFramePr>
              <p:nvPr>
                <p:extLst>
                  <p:ext uri="{D42A27DB-BD31-4B8C-83A1-F6EECF244321}">
                    <p14:modId xmlns:p14="http://schemas.microsoft.com/office/powerpoint/2010/main" val="4039101575"/>
                  </p:ext>
                </p:extLst>
              </p:nvPr>
            </p:nvGraphicFramePr>
            <p:xfrm>
              <a:off x="11162711" y="6280727"/>
              <a:ext cx="761433" cy="428306"/>
            </p:xfrm>
            <a:graphic>
              <a:graphicData uri="http://schemas.microsoft.com/office/powerpoint/2016/slidezoom">
                <pslz:sldZm>
                  <pslz:sldZmObj sldId="271" cId="4247863720">
                    <pslz:zmPr id="{26CA73AC-E567-4DD7-928E-52FAFDC7703D}" returnToParent="0" transitionDur="1000">
                      <p166:blipFill xmlns:p166="http://schemas.microsoft.com/office/powerpoint/2016/6/main">
                        <a:blip r:embed="rId2"/>
                        <a:stretch>
                          <a:fillRect/>
                        </a:stretch>
                      </p166:blipFill>
                      <p166:spPr xmlns:p166="http://schemas.microsoft.com/office/powerpoint/2016/6/main">
                        <a:xfrm>
                          <a:off x="0" y="0"/>
                          <a:ext cx="761433" cy="428306"/>
                        </a:xfrm>
                        <a:prstGeom prst="rect">
                          <a:avLst/>
                        </a:prstGeom>
                        <a:ln w="3175">
                          <a:solidFill>
                            <a:prstClr val="ltGray"/>
                          </a:solidFill>
                        </a:ln>
                      </p166:spPr>
                    </pslz:zmPr>
                  </pslz:sldZmObj>
                </pslz:sldZm>
              </a:graphicData>
            </a:graphic>
          </p:graphicFrame>
        </mc:Choice>
        <mc:Fallback>
          <p:pic>
            <p:nvPicPr>
              <p:cNvPr id="5" name="Folienzoom 4">
                <a:extLst>
                  <a:ext uri="{FF2B5EF4-FFF2-40B4-BE49-F238E27FC236}">
                    <a16:creationId xmlns:a16="http://schemas.microsoft.com/office/drawing/2014/main" id="{A0C878F5-423D-4415-B32F-7FA9938FC061}"/>
                  </a:ext>
                </a:extLst>
              </p:cNvPr>
              <p:cNvPicPr>
                <a:picLocks noGrp="1" noRot="1" noChangeAspect="1" noMove="1" noResize="1" noEditPoints="1" noAdjustHandles="1" noChangeArrowheads="1" noChangeShapeType="1"/>
              </p:cNvPicPr>
              <p:nvPr/>
            </p:nvPicPr>
            <p:blipFill>
              <a:blip r:embed="rId3"/>
              <a:stretch>
                <a:fillRect/>
              </a:stretch>
            </p:blipFill>
            <p:spPr>
              <a:xfrm>
                <a:off x="11162711" y="6280727"/>
                <a:ext cx="761433" cy="428306"/>
              </a:xfrm>
              <a:prstGeom prst="rect">
                <a:avLst/>
              </a:prstGeom>
              <a:ln w="3175">
                <a:solidFill>
                  <a:prstClr val="ltGray"/>
                </a:solidFill>
              </a:ln>
            </p:spPr>
          </p:pic>
        </mc:Fallback>
      </mc:AlternateContent>
    </p:spTree>
    <p:extLst>
      <p:ext uri="{BB962C8B-B14F-4D97-AF65-F5344CB8AC3E}">
        <p14:creationId xmlns:p14="http://schemas.microsoft.com/office/powerpoint/2010/main" val="9274656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2396CB930CA594D82BB68443FB4D978" ma:contentTypeVersion="5" ma:contentTypeDescription="Ein neues Dokument erstellen." ma:contentTypeScope="" ma:versionID="5e1bee624d836728d2052b811fbb5d54">
  <xsd:schema xmlns:xsd="http://www.w3.org/2001/XMLSchema" xmlns:xs="http://www.w3.org/2001/XMLSchema" xmlns:p="http://schemas.microsoft.com/office/2006/metadata/properties" xmlns:ns3="9d282211-41e9-4188-a073-a03412ff9b11" xmlns:ns4="f102e802-470e-485d-8e92-a992d6fa680b" targetNamespace="http://schemas.microsoft.com/office/2006/metadata/properties" ma:root="true" ma:fieldsID="b897a854e12ee19eb4677468ee69fb6e" ns3:_="" ns4:_="">
    <xsd:import namespace="9d282211-41e9-4188-a073-a03412ff9b11"/>
    <xsd:import namespace="f102e802-470e-485d-8e92-a992d6fa680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282211-41e9-4188-a073-a03412ff9b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02e802-470e-485d-8e92-a992d6fa680b"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SharingHintHash" ma:index="12"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6658BA-7912-4169-854C-CEFA9699E29F}">
  <ds:schemaRefs>
    <ds:schemaRef ds:uri="http://schemas.microsoft.com/sharepoint/v3/contenttype/forms"/>
  </ds:schemaRefs>
</ds:datastoreItem>
</file>

<file path=customXml/itemProps2.xml><?xml version="1.0" encoding="utf-8"?>
<ds:datastoreItem xmlns:ds="http://schemas.openxmlformats.org/officeDocument/2006/customXml" ds:itemID="{87CCBE04-6899-4D39-8715-62B7DB1236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282211-41e9-4188-a073-a03412ff9b11"/>
    <ds:schemaRef ds:uri="f102e802-470e-485d-8e92-a992d6fa68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FF1A23-9661-492A-B840-EBC8CCA78702}">
  <ds:schemaRefs>
    <ds:schemaRef ds:uri="http://purl.org/dc/terms/"/>
    <ds:schemaRef ds:uri="http://schemas.openxmlformats.org/package/2006/metadata/core-properties"/>
    <ds:schemaRef ds:uri="9d282211-41e9-4188-a073-a03412ff9b11"/>
    <ds:schemaRef ds:uri="http://purl.org/dc/dcmitype/"/>
    <ds:schemaRef ds:uri="f102e802-470e-485d-8e92-a992d6fa680b"/>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1941</Words>
  <Application>Microsoft Office PowerPoint</Application>
  <PresentationFormat>Breitbild</PresentationFormat>
  <Paragraphs>206</Paragraphs>
  <Slides>21</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21</vt:i4>
      </vt:variant>
    </vt:vector>
  </HeadingPairs>
  <TitlesOfParts>
    <vt:vector size="28" baseType="lpstr">
      <vt:lpstr>Arial</vt:lpstr>
      <vt:lpstr>Calibri</vt:lpstr>
      <vt:lpstr>Calibri Light</vt:lpstr>
      <vt:lpstr>DINWeb-Bold</vt:lpstr>
      <vt:lpstr>inherit</vt:lpstr>
      <vt:lpstr>Segoe UI</vt:lpstr>
      <vt:lpstr>Office</vt:lpstr>
      <vt:lpstr>Erfahrungen mit dem Lehrplan 21</vt:lpstr>
      <vt:lpstr>PowerPoint-Präsentation</vt:lpstr>
      <vt:lpstr>PowerPoint-Präsentation</vt:lpstr>
      <vt:lpstr>PowerPoint-Präsentation</vt:lpstr>
      <vt:lpstr>Unterlagen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Erfahrungen mit dem Lehrplan 21</dc:title>
  <dc:creator>Nicole Jenzer</dc:creator>
  <cp:lastModifiedBy>Beat Gräub</cp:lastModifiedBy>
  <cp:revision>26</cp:revision>
  <dcterms:created xsi:type="dcterms:W3CDTF">2021-05-26T13:52:46Z</dcterms:created>
  <dcterms:modified xsi:type="dcterms:W3CDTF">2021-10-19T19:47:00Z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0x01010022396CB930CA594D82BB68443FB4D978</vt:lpwstr>
  </property>
</Properties>
</file>